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267" r:id="rId3"/>
    <p:sldId id="298" r:id="rId4"/>
    <p:sldId id="287" r:id="rId5"/>
    <p:sldId id="292" r:id="rId6"/>
    <p:sldId id="302" r:id="rId7"/>
    <p:sldId id="301" r:id="rId8"/>
    <p:sldId id="282" r:id="rId9"/>
    <p:sldId id="293" r:id="rId10"/>
    <p:sldId id="295" r:id="rId11"/>
    <p:sldId id="289" r:id="rId12"/>
    <p:sldId id="290" r:id="rId13"/>
    <p:sldId id="283" r:id="rId14"/>
    <p:sldId id="294" r:id="rId15"/>
    <p:sldId id="284" r:id="rId16"/>
    <p:sldId id="296" r:id="rId17"/>
    <p:sldId id="285" r:id="rId18"/>
    <p:sldId id="28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2A"/>
    <a:srgbClr val="3D3B30"/>
    <a:srgbClr val="5F5E5A"/>
    <a:srgbClr val="38362C"/>
    <a:srgbClr val="52514E"/>
    <a:srgbClr val="31312A"/>
    <a:srgbClr val="BCB89B"/>
    <a:srgbClr val="323229"/>
    <a:srgbClr val="7F7C5A"/>
    <a:srgbClr val="2D2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94634" autoAdjust="0"/>
  </p:normalViewPr>
  <p:slideViewPr>
    <p:cSldViewPr snapToGrid="0">
      <p:cViewPr varScale="1">
        <p:scale>
          <a:sx n="102" d="100"/>
          <a:sy n="102" d="100"/>
        </p:scale>
        <p:origin x="1026" y="102"/>
      </p:cViewPr>
      <p:guideLst>
        <p:guide orient="horz" pos="2160"/>
        <p:guide pos="4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808FB-3DDB-4DAD-BDEB-AB123B9F7CC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72C27-D0A0-472F-B7CB-FAB4645A1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7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0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6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38961-A08B-2A90-EC52-E1CD36D47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112FD2-9FFA-AEB1-66C5-7A33ACCA9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80CA-CC58-E905-3A2F-847BF5EC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EE5-2743-4615-BAAD-BA1738C57346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EA19D-4CD1-BE1F-6B10-C480347B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00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E02CD-FFC5-E2FF-7662-1E71E1F1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A6DA2-C8CB-CDAF-8D88-A030B5E4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69B5A-F63D-5020-B884-BABD5FA70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1D3543-5824-B3F0-D68A-0F0CFD3AC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909FED-6121-B472-DA59-F2D723484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7EDFD3-0A2F-FDFE-3904-FD218050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8A0A-5631-425F-970D-62D9E160BB4A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FA465-0879-D4D0-09A4-76194900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13E38E-A997-2FB5-F8B7-9C29C1FA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8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4235-78EE-F236-7EBB-D51E0DD8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60BEE4-190A-B6DE-6E6B-32EFA02B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5F7D-C933-4823-B16C-E8329223FCA2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7B7E74-3447-C45C-15D7-FCA433D7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0957-F472-6E05-4275-EF2D05B1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5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A4CF45-6811-F679-D21D-533632FF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EC7A-CF56-4355-B69C-99E70FFD0594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A36CE2-CD5B-404C-283B-3E9DE4AA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A7C76D-7826-3F6E-64E0-29AD0A41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1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9BF2-B0D6-2052-2949-E6446F7A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22E14-3271-0221-48BC-3E366B84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253C5-0B86-1D27-6EAE-1A694078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24DBE-6FF8-86A3-D8EF-043FAF42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2A23-3ACA-4377-BDEC-B489E6A52A6D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A86892-FB19-6349-2A78-DD9F98FC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90DD3-E206-3B0B-D9B3-C24F9421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354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9A820-FF68-F7A6-D584-603A7B0C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F4078-83FD-DBEA-44BA-3BC6424FF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7D528-0A9E-6885-C91E-5E663ADCC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28246-EAE9-69AC-0F82-9E7F5EB7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ED2F-EA66-41FD-A40A-834EEC507310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71D313-E4DB-10B3-7A23-F172FF74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12419-2311-07D9-96AA-2BADD0DC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23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300CA-396A-50F5-B366-ABD1472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A37396-3D56-D338-134E-ED362D438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23EFA-B46B-CB55-C215-DD8478D5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472D-1AC6-48F8-AF0A-6DFA71752292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1532B-02DB-5C36-4695-3AA9397E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F7E5A-8C82-F630-DF2C-BFCA64C9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54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483F0E-34E2-5593-DB4A-2D57A5220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90A7B-5FB4-FC81-4D47-003105009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31045-A989-12AF-FABC-FA86F4F8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C07-8A93-4907-ADFC-E2BFCDD8943C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0062A-577E-A721-59AE-23B33F8C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FD3C4-9DC4-FB7B-B744-9BF59F1C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D09D1-B7D9-A73D-F113-FA562C09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85A66-D4CF-3284-1E51-1DDFCAC5C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0A273-D454-0D58-5D4C-D2B62B7A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242A3-85E8-4FB9-A509-65F17906E306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2072D-F5AE-AB00-C55F-0F1CF144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079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7312997-854F-A15D-7682-581B5269497C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F14DEA-F04A-80A5-A42E-355EA4C3E010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1CBD64A-8941-068C-418F-2337FDFB11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A2E81F7-6497-42F1-1498-DEF44A9343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236516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81FC0F-6F53-8962-0077-75BCCC0F9AC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E7075B3-95E9-C424-6086-C226770BE969}"/>
              </a:ext>
            </a:extLst>
          </p:cNvPr>
          <p:cNvSpPr txBox="1">
            <a:spLocks/>
          </p:cNvSpPr>
          <p:nvPr userDrawn="1"/>
        </p:nvSpPr>
        <p:spPr>
          <a:xfrm>
            <a:off x="386969" y="1948226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획득 방법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FAA5D2-1A9C-4CBF-FCA6-39CDA2789A4C}"/>
              </a:ext>
            </a:extLst>
          </p:cNvPr>
          <p:cNvSpPr txBox="1">
            <a:spLocks/>
          </p:cNvSpPr>
          <p:nvPr userDrawn="1"/>
        </p:nvSpPr>
        <p:spPr>
          <a:xfrm>
            <a:off x="290790" y="2451376"/>
            <a:ext cx="102624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부여 및 복제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600B3C-094F-D8E3-5D8F-D9950AEC6A8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D997F3-551F-F289-E392-DA97C36DC0D3}"/>
              </a:ext>
            </a:extLst>
          </p:cNvPr>
          <p:cNvSpPr>
            <a:spLocks/>
          </p:cNvSpPr>
          <p:nvPr userDrawn="1"/>
        </p:nvSpPr>
        <p:spPr>
          <a:xfrm>
            <a:off x="0" y="1343770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1" y="1412606"/>
            <a:ext cx="489238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12749C-967D-B4CC-E674-DE6DD9C9455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BB99616-E2D5-EA79-0B8B-02D70FCA27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7C68952-C550-B88A-F20E-B9731688D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3318512-DF33-5A3C-50BD-81218EE70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9B298A8-EB5C-7D81-9730-816EB4AD0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576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19C01C-6AC4-6527-05D7-78A82A32430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B988F2-97C2-D191-5190-C2DF2D8EE195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CB98B88-B485-617D-844E-4AC5FD5874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CBFF95-2579-7BF9-35A9-EC61FA137BAF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8B98D1-859B-8B85-2F7A-4E009876DF4B}"/>
              </a:ext>
            </a:extLst>
          </p:cNvPr>
          <p:cNvSpPr>
            <a:spLocks/>
          </p:cNvSpPr>
          <p:nvPr userDrawn="1"/>
        </p:nvSpPr>
        <p:spPr>
          <a:xfrm>
            <a:off x="0" y="1877341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8FC96D-E038-9CC2-394C-9141F7B5015D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1806AF4-E63B-7793-2A92-A3E44E534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F895F68-B3F7-AF75-9ED4-8192F5863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1C8CBC-79B7-7FA7-3353-CFAFEB60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BEEAC8-F328-036E-8690-A4320500E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9B39600-7E83-57F7-B508-E67157C1055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64B8AB6-D62C-C26C-4A92-E3DA8CAA8D6D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445210-0BC1-D0D2-19E6-8A128A675088}"/>
              </a:ext>
            </a:extLst>
          </p:cNvPr>
          <p:cNvSpPr txBox="1">
            <a:spLocks/>
          </p:cNvSpPr>
          <p:nvPr userDrawn="1"/>
        </p:nvSpPr>
        <p:spPr>
          <a:xfrm>
            <a:off x="386969" y="1948226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획득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5FB29-2E30-2DF0-27A6-231DCF0797ED}"/>
              </a:ext>
            </a:extLst>
          </p:cNvPr>
          <p:cNvSpPr txBox="1">
            <a:spLocks/>
          </p:cNvSpPr>
          <p:nvPr userDrawn="1"/>
        </p:nvSpPr>
        <p:spPr>
          <a:xfrm>
            <a:off x="290790" y="2451376"/>
            <a:ext cx="102624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부여 및 복제</a:t>
            </a:r>
          </a:p>
        </p:txBody>
      </p:sp>
    </p:spTree>
    <p:extLst>
      <p:ext uri="{BB962C8B-B14F-4D97-AF65-F5344CB8AC3E}">
        <p14:creationId xmlns:p14="http://schemas.microsoft.com/office/powerpoint/2010/main" val="4183285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스템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69C49E-591F-A25A-0F07-33C6C45897F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56FE84-2D18-B2CF-729F-49D457F98C1A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50DDE66-9FF8-55B2-E90E-23C0A4C5D8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134854-C723-3900-0E78-E51CCB60CC6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3E597F-DE47-9DF8-0487-A33571F5B9FD}"/>
              </a:ext>
            </a:extLst>
          </p:cNvPr>
          <p:cNvSpPr>
            <a:spLocks/>
          </p:cNvSpPr>
          <p:nvPr userDrawn="1"/>
        </p:nvSpPr>
        <p:spPr>
          <a:xfrm>
            <a:off x="0" y="2376909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552718-5E76-0F37-5BE0-E8900CB9497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D2332C0-405E-C7A2-4108-933BA85FB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C8E603E-C87B-66B8-94B2-7CE1D0097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76CA1E-5F04-5289-11C1-F228E94E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AB0637-0179-0EE0-0636-6B71872C5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3A65A4-7011-C219-97EF-4A341C5C113E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1B26B7-C64C-9401-D3E4-AE1560F015F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66E2D1-6245-3F0D-B13E-26006B0F4C00}"/>
              </a:ext>
            </a:extLst>
          </p:cNvPr>
          <p:cNvSpPr txBox="1">
            <a:spLocks/>
          </p:cNvSpPr>
          <p:nvPr userDrawn="1"/>
        </p:nvSpPr>
        <p:spPr>
          <a:xfrm>
            <a:off x="386969" y="1948226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획득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AA811-A1E9-A367-C6AF-2D01636F0A19}"/>
              </a:ext>
            </a:extLst>
          </p:cNvPr>
          <p:cNvSpPr txBox="1">
            <a:spLocks/>
          </p:cNvSpPr>
          <p:nvPr userDrawn="1"/>
        </p:nvSpPr>
        <p:spPr>
          <a:xfrm>
            <a:off x="290790" y="2451376"/>
            <a:ext cx="102624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부여 및 복제</a:t>
            </a:r>
          </a:p>
        </p:txBody>
      </p:sp>
    </p:spTree>
    <p:extLst>
      <p:ext uri="{BB962C8B-B14F-4D97-AF65-F5344CB8AC3E}">
        <p14:creationId xmlns:p14="http://schemas.microsoft.com/office/powerpoint/2010/main" val="1078892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회예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5BCAF2-C097-30ED-2C15-BEDD6DB7CD0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16B56D-241C-FFA5-82BD-B5A852C36152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3E42D7-4685-DB8F-A288-D1F0C4CD95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7249-AB07-25D4-93E8-806137EB1BE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799066-0B6D-ECC6-5B61-1F20D5A3137F}"/>
              </a:ext>
            </a:extLst>
          </p:cNvPr>
          <p:cNvSpPr>
            <a:spLocks/>
          </p:cNvSpPr>
          <p:nvPr userDrawn="1"/>
        </p:nvSpPr>
        <p:spPr>
          <a:xfrm>
            <a:off x="0" y="2900961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0BB7C0-26AD-BBF0-8CE2-605218BD4654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FF09FE3-E9C9-6DE4-D7B4-68EE9F1A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75E208E-68E8-D1CD-0F8E-483C85C4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5232A9-032D-6F46-C3B5-89F94F39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53DA31-C890-9EC7-3D1D-F0F8BA1D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51AE37-313D-1357-ABB2-90C32511C96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4724BE-CA66-331B-EF1A-1626F62538F0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958837-1A64-74A7-71F8-B2D13F5CBD27}"/>
              </a:ext>
            </a:extLst>
          </p:cNvPr>
          <p:cNvSpPr txBox="1">
            <a:spLocks/>
          </p:cNvSpPr>
          <p:nvPr userDrawn="1"/>
        </p:nvSpPr>
        <p:spPr>
          <a:xfrm>
            <a:off x="386969" y="1948226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획득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DFC07F-6A6C-3931-07F4-8D7A2000ECE4}"/>
              </a:ext>
            </a:extLst>
          </p:cNvPr>
          <p:cNvSpPr txBox="1">
            <a:spLocks/>
          </p:cNvSpPr>
          <p:nvPr userDrawn="1"/>
        </p:nvSpPr>
        <p:spPr>
          <a:xfrm>
            <a:off x="290790" y="2451376"/>
            <a:ext cx="102624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부여 및 복제</a:t>
            </a:r>
          </a:p>
        </p:txBody>
      </p:sp>
    </p:spTree>
    <p:extLst>
      <p:ext uri="{BB962C8B-B14F-4D97-AF65-F5344CB8AC3E}">
        <p14:creationId xmlns:p14="http://schemas.microsoft.com/office/powerpoint/2010/main" val="414462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AB639-7B1E-34EE-9507-B526B365632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4DB61F-F9AF-CC0A-65CB-AF1C9CC542CC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18D4658-4883-0537-77FC-73CE2ADC9D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BBC3B-BD91-F1D7-A2C8-0F2DF0756B2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56A3D8-76BD-6FED-E3EC-D00B79185253}"/>
              </a:ext>
            </a:extLst>
          </p:cNvPr>
          <p:cNvSpPr>
            <a:spLocks/>
          </p:cNvSpPr>
          <p:nvPr userDrawn="1"/>
        </p:nvSpPr>
        <p:spPr>
          <a:xfrm>
            <a:off x="0" y="3457533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78709D-62FB-F0D3-2F7B-570C618EE5DB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BAE24E-8742-EB17-A59B-A17C3CB7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E9818AA-BDDF-C550-2D4B-B46BA5D8B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ACF41B-4D3A-FF45-6FB5-6523798E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84C925-F110-EC7D-7DE6-31CD2F2B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936242-32A9-006F-8529-B64D996B727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5FD8B-22B9-F87E-1201-A8772EED9C4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40942D-8A27-A326-7972-2FCC15665547}"/>
              </a:ext>
            </a:extLst>
          </p:cNvPr>
          <p:cNvSpPr txBox="1">
            <a:spLocks/>
          </p:cNvSpPr>
          <p:nvPr userDrawn="1"/>
        </p:nvSpPr>
        <p:spPr>
          <a:xfrm>
            <a:off x="386969" y="1948226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획득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5A7981-8176-3930-EE6A-185620C70218}"/>
              </a:ext>
            </a:extLst>
          </p:cNvPr>
          <p:cNvSpPr txBox="1">
            <a:spLocks/>
          </p:cNvSpPr>
          <p:nvPr userDrawn="1"/>
        </p:nvSpPr>
        <p:spPr>
          <a:xfrm>
            <a:off x="290790" y="2451376"/>
            <a:ext cx="102624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부여 및 복제</a:t>
            </a:r>
          </a:p>
        </p:txBody>
      </p:sp>
    </p:spTree>
    <p:extLst>
      <p:ext uri="{BB962C8B-B14F-4D97-AF65-F5344CB8AC3E}">
        <p14:creationId xmlns:p14="http://schemas.microsoft.com/office/powerpoint/2010/main" val="219915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C9C82-744B-BD84-72C0-8E6E5720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6D3D0-9CF3-2EDB-7C8B-033F6B51E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C6652-30F5-AA77-53BA-94C2F260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BBEF-3A66-4EDA-82FD-36CD13E39C1E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EEF59-A583-E070-8A00-436A1211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DF60C13-7099-FBE7-3092-98801AC6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69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D1823-640F-6EB5-CB57-CE4C1E20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B4157-2747-AEC2-886B-03B8C78D0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B76D2-0513-79B3-71ED-3D687672E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70596-5114-61B6-35DE-495189E6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3179-E8A8-4EAA-8BCC-23E75FA148A0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3551B-F80F-C999-F22C-59FF4E86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F5DFAA4A-0553-66E7-9C06-BD791AC60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5718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73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707B6C-2D02-BF72-6EA1-1A957501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D32B8B-B287-22F6-B03D-FB8C88542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6E1C4-1BA2-393B-9908-ECA11F92D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C0F441-5CE1-4B59-8EBB-432B3AF1BE37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02DF7-C29B-7B3F-16D9-DF37149CE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8946B7F-AF2D-0B7E-DD16-2CD7D9BDE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53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4" r:id="rId4"/>
    <p:sldLayoutId id="2147483663" r:id="rId5"/>
    <p:sldLayoutId id="2147483662" r:id="rId6"/>
    <p:sldLayoutId id="2147483661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구름, 페인팅, 안개, 경치이(가) 표시된 사진&#10;&#10;자동 생성된 설명">
            <a:extLst>
              <a:ext uri="{FF2B5EF4-FFF2-40B4-BE49-F238E27FC236}">
                <a16:creationId xmlns:a16="http://schemas.microsoft.com/office/drawing/2014/main" id="{C53E3A68-04D0-BB3E-ECE3-9A4B05F1F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60793-D131-395B-C199-8C43087D8353}"/>
              </a:ext>
            </a:extLst>
          </p:cNvPr>
          <p:cNvSpPr txBox="1"/>
          <p:nvPr/>
        </p:nvSpPr>
        <p:spPr>
          <a:xfrm>
            <a:off x="4729280" y="2723748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전회 역기획서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4C4C6-7A6A-0627-11B1-1388C81BFBAE}"/>
              </a:ext>
            </a:extLst>
          </p:cNvPr>
          <p:cNvSpPr txBox="1"/>
          <p:nvPr/>
        </p:nvSpPr>
        <p:spPr>
          <a:xfrm>
            <a:off x="4285890" y="6117023"/>
            <a:ext cx="3620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</a:rPr>
              <a:t> 2024 Nexon tutorial / Hong Jin Sun</a:t>
            </a:r>
            <a:endParaRPr lang="ko-KR" altLang="en-US" sz="1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inzel" panose="00000500000000000000" pitchFamily="50" charset="0"/>
            </a:endParaRPr>
          </a:p>
        </p:txBody>
      </p:sp>
      <p:pic>
        <p:nvPicPr>
          <p:cNvPr id="9" name="그림 8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571D97DB-7F2B-8EED-C1B5-AA438CDC0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488437"/>
            <a:ext cx="7886700" cy="1200150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1423A-97A2-5B90-D5BA-82BE04068502}"/>
              </a:ext>
            </a:extLst>
          </p:cNvPr>
          <p:cNvGrpSpPr/>
          <p:nvPr/>
        </p:nvGrpSpPr>
        <p:grpSpPr>
          <a:xfrm>
            <a:off x="4045177" y="4323847"/>
            <a:ext cx="4101646" cy="513993"/>
            <a:chOff x="4045177" y="4323847"/>
            <a:chExt cx="4101646" cy="51399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4761C06-5877-963F-B83C-D66F02E6A38A}"/>
                </a:ext>
              </a:extLst>
            </p:cNvPr>
            <p:cNvSpPr/>
            <p:nvPr/>
          </p:nvSpPr>
          <p:spPr>
            <a:xfrm>
              <a:off x="4045177" y="4323847"/>
              <a:ext cx="4101646" cy="513993"/>
            </a:xfrm>
            <a:prstGeom prst="ellipse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E59559-1300-2498-3B4A-0C4934036654}"/>
                </a:ext>
              </a:extLst>
            </p:cNvPr>
            <p:cNvSpPr txBox="1"/>
            <p:nvPr/>
          </p:nvSpPr>
          <p:spPr>
            <a:xfrm>
              <a:off x="4933920" y="4373027"/>
              <a:ext cx="2324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Cinzel" panose="00000500000000000000" pitchFamily="50" charset="0"/>
                  <a:ea typeface="OptimusPrinceps" panose="02000605060000020004" pitchFamily="2" charset="-127"/>
                </a:rPr>
                <a:t>Press Any Button</a:t>
              </a:r>
              <a:endParaRPr lang="ko-KR" alt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  <a:ea typeface="OptimusPrinceps" panose="0200060506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28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10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D8B030-EA70-31D1-BD7B-DCF4F6D2E06F}"/>
              </a:ext>
            </a:extLst>
          </p:cNvPr>
          <p:cNvGrpSpPr/>
          <p:nvPr/>
        </p:nvGrpSpPr>
        <p:grpSpPr>
          <a:xfrm>
            <a:off x="1992916" y="588889"/>
            <a:ext cx="2831662" cy="1362132"/>
            <a:chOff x="1992916" y="954061"/>
            <a:chExt cx="2831662" cy="13621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7AC36F-D958-2624-47A9-5D8843BD7031}"/>
                </a:ext>
              </a:extLst>
            </p:cNvPr>
            <p:cNvSpPr txBox="1"/>
            <p:nvPr/>
          </p:nvSpPr>
          <p:spPr>
            <a:xfrm>
              <a:off x="2205525" y="1454419"/>
              <a:ext cx="259558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부여함으로써 달라지는 부분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무기의 보정 치 변경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변경 등등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스타일의 변화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84BACB-31BB-C60D-DEC1-78EB607A2B0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4" name="Picture 4">
                <a:extLst>
                  <a:ext uri="{FF2B5EF4-FFF2-40B4-BE49-F238E27FC236}">
                    <a16:creationId xmlns:a16="http://schemas.microsoft.com/office/drawing/2014/main" id="{05B11613-FE4D-25A8-6819-786726D821D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B5D7694-F830-22B8-17D5-8765B0D4714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2A5B6C4-E0ED-4EBD-E3EE-E8133A019B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CE69CF1A-3CC4-ED26-D673-36E9B6219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BD5082F-4043-E6F8-516F-CB911ECE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6973DC-A2E0-D0BF-7AEC-494612F263EF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8963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차이점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294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11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498F0-A592-C9C5-5FE9-AC64BC5DA4BA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C86E1F-F98D-9E48-88D9-2C9827A73CC0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FD8349E-3C06-CC6D-E072-FE3787A3C294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FE6E4473-6DCB-CF9A-A390-207A98FAD7D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777CFD3-01FC-D7CB-1CC3-C0EE78A7A28E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AC51FA40-1345-7E1E-E4A8-33A93B925A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1E2980D6-50DB-8DE9-DB39-491F2B943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F5BF6B7E-8690-BEDD-C5BF-5B08CEBFD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CFE2F7-AF29-43C4-5B67-A9AFA73248A7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복제 방법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7415CB-F035-DA73-55EE-82B568A075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E06398C-CAD5-0823-157F-3F7B03BEE6D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65C5CF-F5A0-5B34-CD80-F021D7AA61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47089D9-07A7-22B2-6CB9-74E0CBD89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771C8D-96B7-3488-7545-356BE3858B84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복제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79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12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18F27B-B267-A903-833F-6C1B081F1243}"/>
              </a:ext>
            </a:extLst>
          </p:cNvPr>
          <p:cNvGrpSpPr/>
          <p:nvPr/>
        </p:nvGrpSpPr>
        <p:grpSpPr>
          <a:xfrm>
            <a:off x="1992916" y="954061"/>
            <a:ext cx="4571495" cy="1362132"/>
            <a:chOff x="1992916" y="954061"/>
            <a:chExt cx="4571495" cy="13621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110B35-52DA-E616-8F42-04D88E7D0A18}"/>
                </a:ext>
              </a:extLst>
            </p:cNvPr>
            <p:cNvSpPr txBox="1"/>
            <p:nvPr/>
          </p:nvSpPr>
          <p:spPr>
            <a:xfrm>
              <a:off x="2205525" y="1454419"/>
              <a:ext cx="435888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종류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변질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보스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필드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PVP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에 좋은 전회 등등 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8C9E7DC-0E17-234A-28D3-3CDED31874C6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93B9B1C-F9FA-BA4D-CC04-1270226EF33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D656A55-04DA-9F15-26D4-7F4C9FADA69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C630217-B681-2F4B-5F37-1314364A10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D1374D20-413B-10DB-F241-185667344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DC914C5E-9EF8-3FD4-1D64-437AB3046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2D3820-8500-CD6D-FF0D-CD7A664097C9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종류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BF84F0-BDB8-6F1C-B3E4-9AF49772EEDE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C5F9F44-526E-D175-D3B9-960A832F16E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DBFA42D-5BC8-8274-0D8F-C670CC342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8807640-BA08-A38F-4FD2-8FC3D884B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8DD07E-5124-767F-3B3E-5B18EADC567E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25547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전회의 종류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47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B78E01-89DF-3758-C89A-F988A80D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13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3F6102-FDB3-D548-8183-5B099C2A9041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E0F8F-4E71-62A9-67CE-CA478E76F9A0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6001073-7F5F-8B95-CCC6-94A46EED247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D711DB96-D943-C3D1-27D0-043FB9FB984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47F764-9BD9-4B0F-3151-56A3B3A068D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D989A605-BB1F-8656-7C69-D64038986A4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0C11B356-001C-2979-2369-65B518947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726F7FB6-9E14-4B7D-4190-3D848BD17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1A8E8E-AD10-B612-0F6C-09DFCDA06D5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CF924F-297E-A78C-9467-2C120B7BB498}"/>
              </a:ext>
            </a:extLst>
          </p:cNvPr>
          <p:cNvGrpSpPr/>
          <p:nvPr/>
        </p:nvGrpSpPr>
        <p:grpSpPr>
          <a:xfrm>
            <a:off x="6564916" y="954061"/>
            <a:ext cx="2831662" cy="746579"/>
            <a:chOff x="1992916" y="954061"/>
            <a:chExt cx="2831662" cy="7465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0440B9-F309-AC6E-0D89-1FF5C2A0C146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41EB763-3D46-DA5E-23C6-63E5CFE36063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61B956D6-A593-8AE4-C31C-EFA974B31C53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CBD66B0-8119-004F-894A-22499E6043F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3A258DD-2743-1F11-A47C-4D0F16F7AD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B59088B3-5852-96C6-C033-001C1A63A0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AB597974-F56E-6E8C-A0F7-1527F7F0B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91FE6-76F5-D9BC-26F7-30550D60BEAA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복제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7E3813-2A1D-F928-69C4-C80B15FF2B28}"/>
              </a:ext>
            </a:extLst>
          </p:cNvPr>
          <p:cNvGrpSpPr/>
          <p:nvPr/>
        </p:nvGrpSpPr>
        <p:grpSpPr>
          <a:xfrm>
            <a:off x="1992916" y="2575477"/>
            <a:ext cx="2831662" cy="746579"/>
            <a:chOff x="1992916" y="954061"/>
            <a:chExt cx="2831662" cy="7465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51C548-8942-C745-2794-7415AA50EDD7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4CB9C28-BAC5-3501-DD5F-12A4B74C3CF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85FD4E37-FF46-55D2-6AF9-B37D72942F5E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654C5F9-EBCF-51BF-06A3-02C8719EA760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B00E9A5-72D8-9798-2EBA-56986A3594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F9971A21-C04D-2AC0-2C54-807506821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7EC86B7-28FC-B26F-6AE0-82A3338963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1DDC58-07BC-AAA3-212C-9CABAD07C8B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6303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시스템 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91CDE9F-24F4-E7B0-5F73-0D7A24F2141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DCAF68C-B5A4-9955-293F-91955EAA01C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D1C98C2-6916-EC56-E78C-D110448085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2A3FB94-C687-79C3-85E8-0BB13CA93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412B4-A136-3C05-3F2A-4FA7894651C6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25547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시스템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607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B78E01-89DF-3758-C89A-F988A80D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14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87A04D-5A84-0BCE-742B-030AA78F67F1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02DA537-6136-97EE-591A-36A7C17CD256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492000F-B9D8-F79B-2741-E382936FD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10B7F2D5-ACB5-93D6-58A6-9B4B238D4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353C55-B8B8-A148-AC01-4B23E7A03F46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191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데이터 테이블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43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1547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색 잃은 </a:t>
                </a:r>
                <a:r>
                  <a:rPr lang="ko-KR" altLang="en-US" sz="1100" dirty="0" err="1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단석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으로 강화하는 무기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B69EC57-9F6A-56CF-D9B7-04C1706C4217}"/>
              </a:ext>
            </a:extLst>
          </p:cNvPr>
          <p:cNvGrpSpPr/>
          <p:nvPr/>
        </p:nvGrpSpPr>
        <p:grpSpPr>
          <a:xfrm>
            <a:off x="1992916" y="3626141"/>
            <a:ext cx="5068425" cy="746579"/>
            <a:chOff x="1992916" y="954061"/>
            <a:chExt cx="5068425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A54A17-12AB-9D62-DACC-1906A7A1FC7E}"/>
                </a:ext>
              </a:extLst>
            </p:cNvPr>
            <p:cNvSpPr txBox="1"/>
            <p:nvPr/>
          </p:nvSpPr>
          <p:spPr>
            <a:xfrm>
              <a:off x="2205525" y="1454419"/>
              <a:ext cx="4855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시산 </a:t>
              </a:r>
              <a:r>
                <a:rPr lang="ko-KR" altLang="en-US" sz="10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혈하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 전투 기술인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시체 더미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’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는 전회로 부여 및 복제가 불가능 합니다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D264104-E5D6-FB97-7AC1-BC411EDD86F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A1182E0F-70D2-DD69-B4C5-9141D3CAA25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7E3E498-7C16-1C5D-F4C4-886D9E7DD99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2627E8A-5A1C-7861-41EF-F67714E887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45DC2F1-2120-511E-C6B3-EE04737B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3274B873-5EA3-D6DA-2CEE-A97FDAD8A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EEBF52-64A9-FC2D-9B1E-1E08B8AD90B5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2538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예시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1)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시체 더미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18915B-97A8-5FC5-43E5-52540B150E1D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2DE638C-BA69-EFC2-0859-4BB42564FC15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5B0C098-54DB-AA22-8CDC-CFE6212E86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C91BDEB-21C6-1F41-0C41-E870F9C5E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99EDF1-A0F2-1E9B-E0A9-C37A2901E893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83923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 및 복제가 불가능한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8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기술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97FEAC-5D90-72DA-DE31-DCA53F4933A1}"/>
              </a:ext>
            </a:extLst>
          </p:cNvPr>
          <p:cNvGrpSpPr/>
          <p:nvPr/>
        </p:nvGrpSpPr>
        <p:grpSpPr>
          <a:xfrm>
            <a:off x="6615716" y="954061"/>
            <a:ext cx="2831662" cy="746579"/>
            <a:chOff x="1992916" y="954061"/>
            <a:chExt cx="2831662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51FA91-88D1-6E58-5989-65839D415EBB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AF474CE-D98D-3C4B-6523-F22BB3631D6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B71A73FF-F216-1B9B-5980-32F232A7A64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46E786C-8AA3-4CAC-DF49-8EDA5DD0EE3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DEBC365-D69B-8C90-F3CB-55BEB5331B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EF28DDB8-CEA5-4AF3-6092-A5F058794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B23BEF6D-2F79-338E-C0BE-5283D30A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3C6697-095E-D9AC-9A63-F899898050F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속성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663664-5828-C9DF-06FE-3479324F42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C1FC9E4-E66A-7FEA-F5FC-487484D7D478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E921D2D-33CD-1ACE-2166-86D7FFC49C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9B68C6F-8596-DFFE-B81B-FB17BC4FC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5EBC48-5DA8-8F1E-B9F7-5751FA6B49A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37917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부여에 제한이 있는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93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B1BE3C-03E2-6C1F-241F-CCA5D5A08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17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ABF16-B9A5-02A3-A205-7B4E2E78F7EC}"/>
              </a:ext>
            </a:extLst>
          </p:cNvPr>
          <p:cNvSpPr txBox="1"/>
          <p:nvPr/>
        </p:nvSpPr>
        <p:spPr>
          <a:xfrm>
            <a:off x="2533919" y="2033155"/>
            <a:ext cx="839845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현재 문제점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난이도에 상관없이 전회의 성능이 정해진다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난이도가 높을 수록 전회의 성능이 좋아야 동기부여 및 획득 시 성취감아 증가한다고 생각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다양한 컨텐츠와의 연관성이 떨어진다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전회로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파훼할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수 있는 함정 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or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컨텐츠 클리어를 위해 필요한 전회 등등 컨텐츠와의 연관성을 높임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개선 사항의 목적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적극적으로 전회를 바꿔가며 사용하도록 유도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전회를 많이 사용할 수록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강해짐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성취감 제공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사용에 대한 업적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시스템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b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Ex)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어떤 전회를 사용하여 적 처치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무기에 특정 전회 부여 시 특별한 능력 발동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숙련도 도입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01C21A-B9FD-CBDF-565A-D57FF9FAD3B8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BC32FC-C46F-E8F2-FA21-9E91CA013A4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05B2701-4B0B-CF63-4A05-912FE4A38A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D4C2840-F65D-0F33-40D2-02F2E0A18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E29451-CECD-49D0-1E76-8CE366ED596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720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문제점 및 개선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90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271B4B-C487-7F2C-9A2C-7DBE0AA185CC}"/>
              </a:ext>
            </a:extLst>
          </p:cNvPr>
          <p:cNvGrpSpPr/>
          <p:nvPr/>
        </p:nvGrpSpPr>
        <p:grpSpPr>
          <a:xfrm>
            <a:off x="811698" y="2926414"/>
            <a:ext cx="10568605" cy="1134058"/>
            <a:chOff x="917880" y="2926414"/>
            <a:chExt cx="10568605" cy="11340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1FF7143-4FD2-6778-721A-1127EBA36C1D}"/>
                </a:ext>
              </a:extLst>
            </p:cNvPr>
            <p:cNvSpPr/>
            <p:nvPr/>
          </p:nvSpPr>
          <p:spPr>
            <a:xfrm>
              <a:off x="958440" y="2926414"/>
              <a:ext cx="10487484" cy="1015664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CCC01-3141-AE1B-433D-6D12C88ECA2B}"/>
                </a:ext>
              </a:extLst>
            </p:cNvPr>
            <p:cNvSpPr txBox="1"/>
            <p:nvPr/>
          </p:nvSpPr>
          <p:spPr>
            <a:xfrm>
              <a:off x="2809266" y="3044809"/>
              <a:ext cx="67858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Regular" panose="020B0600000101010101" pitchFamily="50" charset="-127"/>
                  <a:ea typeface="빛의 계승자 Regular" panose="020B0600000101010101" pitchFamily="50" charset="-127"/>
                </a:rPr>
                <a:t>End Of Document</a:t>
              </a:r>
              <a:endParaRPr lang="ko-KR" altLang="en-US" sz="6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E5034E6-0444-8EA3-06D8-BF99AB1E0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880" y="3920553"/>
              <a:ext cx="10568605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421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어둠, 밤이(가) 표시된 사진&#10;&#10;자동 생성된 설명">
            <a:extLst>
              <a:ext uri="{FF2B5EF4-FFF2-40B4-BE49-F238E27FC236}">
                <a16:creationId xmlns:a16="http://schemas.microsoft.com/office/drawing/2014/main" id="{96E5BF46-CAB5-B761-F857-70842B94FF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7" t="6583" r="26748" b="6362"/>
          <a:stretch/>
        </p:blipFill>
        <p:spPr>
          <a:xfrm>
            <a:off x="6096000" y="701425"/>
            <a:ext cx="5461352" cy="59648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1E40F9-1C2D-34A7-10B5-F878AF99E4B9}"/>
              </a:ext>
            </a:extLst>
          </p:cNvPr>
          <p:cNvSpPr txBox="1"/>
          <p:nvPr/>
        </p:nvSpPr>
        <p:spPr>
          <a:xfrm>
            <a:off x="1417782" y="829038"/>
            <a:ext cx="2997200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800" b="1" dirty="0">
                <a:ln>
                  <a:solidFill>
                    <a:srgbClr val="D1B973"/>
                  </a:solidFill>
                </a:ln>
                <a:gradFill>
                  <a:gsLst>
                    <a:gs pos="20000">
                      <a:srgbClr val="E8DFC2">
                        <a:lumMod val="98000"/>
                        <a:lumOff val="2000"/>
                      </a:srgbClr>
                    </a:gs>
                    <a:gs pos="2000">
                      <a:srgbClr val="F2EDDE"/>
                    </a:gs>
                    <a:gs pos="60000">
                      <a:srgbClr val="D1B973"/>
                    </a:gs>
                    <a:gs pos="40000">
                      <a:srgbClr val="E6D9B4"/>
                    </a:gs>
                    <a:gs pos="76000">
                      <a:srgbClr val="D1B973"/>
                    </a:gs>
                    <a:gs pos="100000">
                      <a:srgbClr val="E6D9B4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INDEX</a:t>
            </a:r>
            <a:endParaRPr lang="ko-KR" altLang="en-US" sz="6800" b="1" dirty="0">
              <a:ln>
                <a:solidFill>
                  <a:srgbClr val="D1B973"/>
                </a:solidFill>
              </a:ln>
              <a:gradFill>
                <a:gsLst>
                  <a:gs pos="20000">
                    <a:srgbClr val="E8DFC2">
                      <a:lumMod val="98000"/>
                      <a:lumOff val="2000"/>
                    </a:srgbClr>
                  </a:gs>
                  <a:gs pos="2000">
                    <a:srgbClr val="F2EDDE"/>
                  </a:gs>
                  <a:gs pos="60000">
                    <a:srgbClr val="D1B973"/>
                  </a:gs>
                  <a:gs pos="40000">
                    <a:srgbClr val="E6D9B4"/>
                  </a:gs>
                  <a:gs pos="76000">
                    <a:srgbClr val="D1B973"/>
                  </a:gs>
                  <a:gs pos="100000">
                    <a:srgbClr val="E6D9B4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63500">
                  <a:schemeClr val="tx1">
                    <a:alpha val="60000"/>
                  </a:schemeClr>
                </a:glow>
              </a:effectLst>
              <a:latin typeface="빛의 계승자 Regular" panose="020B0600000101010101" pitchFamily="50" charset="-127"/>
              <a:ea typeface="빛의 계승자 Regular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869564-AF6F-4FBC-F995-7E4BE2F9B9BD}"/>
              </a:ext>
            </a:extLst>
          </p:cNvPr>
          <p:cNvGrpSpPr/>
          <p:nvPr/>
        </p:nvGrpSpPr>
        <p:grpSpPr>
          <a:xfrm>
            <a:off x="1924691" y="2592890"/>
            <a:ext cx="1907895" cy="3163543"/>
            <a:chOff x="5179726" y="3174787"/>
            <a:chExt cx="1907895" cy="31635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11B996-6D89-3B77-E63F-0831AF30ADA7}"/>
                </a:ext>
              </a:extLst>
            </p:cNvPr>
            <p:cNvSpPr txBox="1"/>
            <p:nvPr/>
          </p:nvSpPr>
          <p:spPr>
            <a:xfrm>
              <a:off x="5179726" y="4556503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3.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 및 복제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4EC2E2-720F-0C41-B93A-C4E71FF96506}"/>
                </a:ext>
              </a:extLst>
            </p:cNvPr>
            <p:cNvSpPr txBox="1"/>
            <p:nvPr/>
          </p:nvSpPr>
          <p:spPr>
            <a:xfrm>
              <a:off x="5192549" y="5247361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4.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예외 사항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44B942-0A78-6807-76D4-23D05E146A38}"/>
                </a:ext>
              </a:extLst>
            </p:cNvPr>
            <p:cNvSpPr txBox="1"/>
            <p:nvPr/>
          </p:nvSpPr>
          <p:spPr>
            <a:xfrm>
              <a:off x="5179726" y="3865645"/>
              <a:ext cx="1587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획득 방법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0388AB-FB2F-732B-CC4E-0217A5BEE630}"/>
                </a:ext>
              </a:extLst>
            </p:cNvPr>
            <p:cNvSpPr txBox="1"/>
            <p:nvPr/>
          </p:nvSpPr>
          <p:spPr>
            <a:xfrm>
              <a:off x="5220602" y="3174787"/>
              <a:ext cx="1002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81FF80-C34A-5C84-31B9-58E02BAC662A}"/>
                </a:ext>
              </a:extLst>
            </p:cNvPr>
            <p:cNvSpPr txBox="1"/>
            <p:nvPr/>
          </p:nvSpPr>
          <p:spPr>
            <a:xfrm>
              <a:off x="5192549" y="5938220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5.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개선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53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0D289AE-0582-ACB5-D7DF-D047A295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3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2CC47-802D-204A-0C3A-FDC2C897CF3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442B5F-0C67-0392-9941-4E47F3013860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E75AE0-0CC8-DDFD-A838-2520BF641D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23C8A04-CEC4-1D92-9982-792BC1C41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655D1D-E793-35FA-6F39-9F5166483300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기획 의도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734103-FEBB-0560-013E-3922ED28C3F9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0" name="화살표: 오른쪽 3149">
            <a:extLst>
              <a:ext uri="{FF2B5EF4-FFF2-40B4-BE49-F238E27FC236}">
                <a16:creationId xmlns:a16="http://schemas.microsoft.com/office/drawing/2014/main" id="{A2D04C6C-3AAA-83C3-A8D5-39808BFB3E18}"/>
              </a:ext>
            </a:extLst>
          </p:cNvPr>
          <p:cNvSpPr/>
          <p:nvPr/>
        </p:nvSpPr>
        <p:spPr>
          <a:xfrm rot="5400000">
            <a:off x="6456286" y="4785196"/>
            <a:ext cx="571625" cy="283141"/>
          </a:xfrm>
          <a:prstGeom prst="rightArrow">
            <a:avLst/>
          </a:prstGeom>
          <a:solidFill>
            <a:srgbClr val="39382E"/>
          </a:solidFill>
          <a:ln w="127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68" name="그룹 3167">
            <a:extLst>
              <a:ext uri="{FF2B5EF4-FFF2-40B4-BE49-F238E27FC236}">
                <a16:creationId xmlns:a16="http://schemas.microsoft.com/office/drawing/2014/main" id="{586508A7-1E23-7DB6-8A7B-7EC8B8041CE3}"/>
              </a:ext>
            </a:extLst>
          </p:cNvPr>
          <p:cNvGrpSpPr/>
          <p:nvPr/>
        </p:nvGrpSpPr>
        <p:grpSpPr>
          <a:xfrm>
            <a:off x="2236176" y="947078"/>
            <a:ext cx="2824387" cy="3389003"/>
            <a:chOff x="2236176" y="947078"/>
            <a:chExt cx="2824387" cy="3389003"/>
          </a:xfrm>
        </p:grpSpPr>
        <p:sp>
          <p:nvSpPr>
            <p:cNvPr id="3161" name="직사각형 3160">
              <a:extLst>
                <a:ext uri="{FF2B5EF4-FFF2-40B4-BE49-F238E27FC236}">
                  <a16:creationId xmlns:a16="http://schemas.microsoft.com/office/drawing/2014/main" id="{FD470994-0BFE-1AA4-0828-61D53C04271E}"/>
                </a:ext>
              </a:extLst>
            </p:cNvPr>
            <p:cNvSpPr>
              <a:spLocks/>
            </p:cNvSpPr>
            <p:nvPr/>
          </p:nvSpPr>
          <p:spPr>
            <a:xfrm>
              <a:off x="2236178" y="1340548"/>
              <a:ext cx="2824385" cy="1738571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2" name="직사각형 3161">
              <a:extLst>
                <a:ext uri="{FF2B5EF4-FFF2-40B4-BE49-F238E27FC236}">
                  <a16:creationId xmlns:a16="http://schemas.microsoft.com/office/drawing/2014/main" id="{CF4BB8AC-0245-8F99-1275-FAB05AB2B28C}"/>
                </a:ext>
              </a:extLst>
            </p:cNvPr>
            <p:cNvSpPr>
              <a:spLocks/>
            </p:cNvSpPr>
            <p:nvPr/>
          </p:nvSpPr>
          <p:spPr>
            <a:xfrm>
              <a:off x="2236177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3" name="직사각형 3162">
              <a:extLst>
                <a:ext uri="{FF2B5EF4-FFF2-40B4-BE49-F238E27FC236}">
                  <a16:creationId xmlns:a16="http://schemas.microsoft.com/office/drawing/2014/main" id="{77999BCE-8F54-E259-B8F4-3EE383FF7AE9}"/>
                </a:ext>
              </a:extLst>
            </p:cNvPr>
            <p:cNvSpPr>
              <a:spLocks/>
            </p:cNvSpPr>
            <p:nvPr/>
          </p:nvSpPr>
          <p:spPr>
            <a:xfrm>
              <a:off x="2236176" y="3079637"/>
              <a:ext cx="2824385" cy="1256444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F35C136-DC84-C5B5-9DD9-070939B42A1A}"/>
                </a:ext>
              </a:extLst>
            </p:cNvPr>
            <p:cNvGrpSpPr/>
            <p:nvPr/>
          </p:nvGrpSpPr>
          <p:grpSpPr>
            <a:xfrm>
              <a:off x="2390945" y="1025165"/>
              <a:ext cx="2515139" cy="3113581"/>
              <a:chOff x="2160342" y="1025165"/>
              <a:chExt cx="2515139" cy="311358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824A55-A762-6946-7053-FF1885D65F01}"/>
                  </a:ext>
                </a:extLst>
              </p:cNvPr>
              <p:cNvGrpSpPr/>
              <p:nvPr/>
            </p:nvGrpSpPr>
            <p:grpSpPr>
              <a:xfrm>
                <a:off x="2160342" y="1393756"/>
                <a:ext cx="2514739" cy="1509780"/>
                <a:chOff x="2160342" y="1393756"/>
                <a:chExt cx="2514739" cy="1509780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A1112715-ADEA-F640-3D6F-B9DAFAE1EA59}"/>
                    </a:ext>
                  </a:extLst>
                </p:cNvPr>
                <p:cNvGrpSpPr/>
                <p:nvPr/>
              </p:nvGrpSpPr>
              <p:grpSpPr>
                <a:xfrm>
                  <a:off x="2160342" y="1399590"/>
                  <a:ext cx="1088761" cy="1503946"/>
                  <a:chOff x="2160342" y="1487877"/>
                  <a:chExt cx="1088761" cy="1503946"/>
                </a:xfrm>
              </p:grpSpPr>
              <p:sp>
                <p:nvSpPr>
                  <p:cNvPr id="3084" name="직사각형 3083">
                    <a:extLst>
                      <a:ext uri="{FF2B5EF4-FFF2-40B4-BE49-F238E27FC236}">
                        <a16:creationId xmlns:a16="http://schemas.microsoft.com/office/drawing/2014/main" id="{40E3ADC1-FF20-D95F-F057-B300B98D8B11}"/>
                      </a:ext>
                    </a:extLst>
                  </p:cNvPr>
                  <p:cNvSpPr/>
                  <p:nvPr/>
                </p:nvSpPr>
                <p:spPr>
                  <a:xfrm>
                    <a:off x="2167856" y="1755398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087" name="그룹 3086">
                    <a:extLst>
                      <a:ext uri="{FF2B5EF4-FFF2-40B4-BE49-F238E27FC236}">
                        <a16:creationId xmlns:a16="http://schemas.microsoft.com/office/drawing/2014/main" id="{EA7051DA-EAE9-7983-3F7D-A3B3C6452EF3}"/>
                      </a:ext>
                    </a:extLst>
                  </p:cNvPr>
                  <p:cNvGrpSpPr/>
                  <p:nvPr/>
                </p:nvGrpSpPr>
                <p:grpSpPr>
                  <a:xfrm>
                    <a:off x="2160342" y="1487877"/>
                    <a:ext cx="1088761" cy="1471084"/>
                    <a:chOff x="6378619" y="1491993"/>
                    <a:chExt cx="1088761" cy="1471084"/>
                  </a:xfrm>
                </p:grpSpPr>
                <p:pic>
                  <p:nvPicPr>
                    <p:cNvPr id="3085" name="그림 3084" descr="텍스트, 종이 클립, 디자인, 일러스트레이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89A8B1E-176C-1C81-7C9F-96203D0EFE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815" b="39713"/>
                    <a:stretch/>
                  </p:blipFill>
                  <p:spPr>
                    <a:xfrm>
                      <a:off x="6414848" y="1726652"/>
                      <a:ext cx="1016298" cy="12364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086" name="TextBox 3085">
                      <a:extLst>
                        <a:ext uri="{FF2B5EF4-FFF2-40B4-BE49-F238E27FC236}">
                          <a16:creationId xmlns:a16="http://schemas.microsoft.com/office/drawing/2014/main" id="{643AF35D-5ADC-E856-EF8D-7F7FF058A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8619" y="1491993"/>
                      <a:ext cx="108876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성능 우선 유저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3093" name="그룹 3092">
                  <a:extLst>
                    <a:ext uri="{FF2B5EF4-FFF2-40B4-BE49-F238E27FC236}">
                      <a16:creationId xmlns:a16="http://schemas.microsoft.com/office/drawing/2014/main" id="{B8CB021C-14C0-602A-A309-2FC6B7FFCBDF}"/>
                    </a:ext>
                  </a:extLst>
                </p:cNvPr>
                <p:cNvGrpSpPr/>
                <p:nvPr/>
              </p:nvGrpSpPr>
              <p:grpSpPr>
                <a:xfrm>
                  <a:off x="3586320" y="1393756"/>
                  <a:ext cx="1088761" cy="1509153"/>
                  <a:chOff x="8052449" y="1531226"/>
                  <a:chExt cx="1088761" cy="1509153"/>
                </a:xfrm>
              </p:grpSpPr>
              <p:sp>
                <p:nvSpPr>
                  <p:cNvPr id="3088" name="직사각형 3087">
                    <a:extLst>
                      <a:ext uri="{FF2B5EF4-FFF2-40B4-BE49-F238E27FC236}">
                        <a16:creationId xmlns:a16="http://schemas.microsoft.com/office/drawing/2014/main" id="{3E19F461-4C9D-94BF-B7A1-3DE54432AE28}"/>
                      </a:ext>
                    </a:extLst>
                  </p:cNvPr>
                  <p:cNvSpPr/>
                  <p:nvPr/>
                </p:nvSpPr>
                <p:spPr>
                  <a:xfrm>
                    <a:off x="8059961" y="1803954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1" name="TextBox 3090">
                    <a:extLst>
                      <a:ext uri="{FF2B5EF4-FFF2-40B4-BE49-F238E27FC236}">
                        <a16:creationId xmlns:a16="http://schemas.microsoft.com/office/drawing/2014/main" id="{C28E8454-AA40-9257-CA38-46DABD7DFD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449" y="1531226"/>
                    <a:ext cx="10887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[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컨셉 우선 유저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3092" name="그림 3091" descr="종이 클립, 디자인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EBB0EE06-687C-9EE3-18ED-647A6C6DA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279" b="39185"/>
                  <a:stretch/>
                </p:blipFill>
                <p:spPr>
                  <a:xfrm>
                    <a:off x="8182593" y="1767610"/>
                    <a:ext cx="828464" cy="12364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94" name="TextBox 3093">
                  <a:extLst>
                    <a:ext uri="{FF2B5EF4-FFF2-40B4-BE49-F238E27FC236}">
                      <a16:creationId xmlns:a16="http://schemas.microsoft.com/office/drawing/2014/main" id="{C0532D9C-EE29-EED4-BE37-E3A0B94A3084}"/>
                    </a:ext>
                  </a:extLst>
                </p:cNvPr>
                <p:cNvSpPr txBox="1"/>
                <p:nvPr/>
              </p:nvSpPr>
              <p:spPr>
                <a:xfrm>
                  <a:off x="3238872" y="2107292"/>
                  <a:ext cx="357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vs</a:t>
                  </a:r>
                </a:p>
              </p:txBody>
            </p:sp>
          </p:grpSp>
          <p:sp>
            <p:nvSpPr>
              <p:cNvPr id="3096" name="TextBox 3095">
                <a:extLst>
                  <a:ext uri="{FF2B5EF4-FFF2-40B4-BE49-F238E27FC236}">
                    <a16:creationId xmlns:a16="http://schemas.microsoft.com/office/drawing/2014/main" id="{35A6AA11-2465-F090-BEF4-B9C15B317EE1}"/>
                  </a:ext>
                </a:extLst>
              </p:cNvPr>
              <p:cNvSpPr txBox="1"/>
              <p:nvPr/>
            </p:nvSpPr>
            <p:spPr>
              <a:xfrm>
                <a:off x="2746748" y="1025165"/>
                <a:ext cx="134203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장르의 대중성 향상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87666D-A7AF-4BCF-1AF9-5470A2AD2BD9}"/>
                  </a:ext>
                </a:extLst>
              </p:cNvPr>
              <p:cNvSpPr txBox="1"/>
              <p:nvPr/>
            </p:nvSpPr>
            <p:spPr>
              <a:xfrm>
                <a:off x="2201727" y="3276972"/>
                <a:ext cx="247375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유저들의 다양한 플레이 성향 겨냥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소울라이크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입문자도 부담 없는 플레이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유저가 조절하는 난이도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</p:grpSp>
      <p:grpSp>
        <p:nvGrpSpPr>
          <p:cNvPr id="3167" name="그룹 3166">
            <a:extLst>
              <a:ext uri="{FF2B5EF4-FFF2-40B4-BE49-F238E27FC236}">
                <a16:creationId xmlns:a16="http://schemas.microsoft.com/office/drawing/2014/main" id="{AB4ECC36-A968-DDF4-2E99-FDB01BD59F3D}"/>
              </a:ext>
            </a:extLst>
          </p:cNvPr>
          <p:cNvGrpSpPr/>
          <p:nvPr/>
        </p:nvGrpSpPr>
        <p:grpSpPr>
          <a:xfrm>
            <a:off x="8418882" y="947078"/>
            <a:ext cx="2824387" cy="3389003"/>
            <a:chOff x="8418882" y="947078"/>
            <a:chExt cx="2824387" cy="3389003"/>
          </a:xfrm>
        </p:grpSpPr>
        <p:sp>
          <p:nvSpPr>
            <p:cNvPr id="3164" name="직사각형 3163">
              <a:extLst>
                <a:ext uri="{FF2B5EF4-FFF2-40B4-BE49-F238E27FC236}">
                  <a16:creationId xmlns:a16="http://schemas.microsoft.com/office/drawing/2014/main" id="{D71E39B5-AA70-0831-FF5A-CDDDC45DAAD7}"/>
                </a:ext>
              </a:extLst>
            </p:cNvPr>
            <p:cNvSpPr>
              <a:spLocks/>
            </p:cNvSpPr>
            <p:nvPr/>
          </p:nvSpPr>
          <p:spPr>
            <a:xfrm>
              <a:off x="8418884" y="1340548"/>
              <a:ext cx="2824385" cy="1738571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5" name="직사각형 3164">
              <a:extLst>
                <a:ext uri="{FF2B5EF4-FFF2-40B4-BE49-F238E27FC236}">
                  <a16:creationId xmlns:a16="http://schemas.microsoft.com/office/drawing/2014/main" id="{9943D834-928A-9FD2-69B2-F1963217E76F}"/>
                </a:ext>
              </a:extLst>
            </p:cNvPr>
            <p:cNvSpPr>
              <a:spLocks/>
            </p:cNvSpPr>
            <p:nvPr/>
          </p:nvSpPr>
          <p:spPr>
            <a:xfrm>
              <a:off x="8418883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6" name="직사각형 3165">
              <a:extLst>
                <a:ext uri="{FF2B5EF4-FFF2-40B4-BE49-F238E27FC236}">
                  <a16:creationId xmlns:a16="http://schemas.microsoft.com/office/drawing/2014/main" id="{21B4305B-FCC8-C9B8-67DA-37ED15BB0779}"/>
                </a:ext>
              </a:extLst>
            </p:cNvPr>
            <p:cNvSpPr>
              <a:spLocks/>
            </p:cNvSpPr>
            <p:nvPr/>
          </p:nvSpPr>
          <p:spPr>
            <a:xfrm>
              <a:off x="8418882" y="3079637"/>
              <a:ext cx="2824385" cy="1256444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FE9E1D3-829B-9F9E-30C2-624A01FF8835}"/>
                </a:ext>
              </a:extLst>
            </p:cNvPr>
            <p:cNvGrpSpPr/>
            <p:nvPr/>
          </p:nvGrpSpPr>
          <p:grpSpPr>
            <a:xfrm>
              <a:off x="8472165" y="1025165"/>
              <a:ext cx="2613516" cy="3113581"/>
              <a:chOff x="8772016" y="1025165"/>
              <a:chExt cx="2613516" cy="3113581"/>
            </a:xfrm>
          </p:grpSpPr>
          <p:sp>
            <p:nvSpPr>
              <p:cNvPr id="3120" name="TextBox 3119">
                <a:extLst>
                  <a:ext uri="{FF2B5EF4-FFF2-40B4-BE49-F238E27FC236}">
                    <a16:creationId xmlns:a16="http://schemas.microsoft.com/office/drawing/2014/main" id="{3737DA6F-F3BD-B5DB-09FC-04EA292CD22E}"/>
                  </a:ext>
                </a:extLst>
              </p:cNvPr>
              <p:cNvSpPr txBox="1"/>
              <p:nvPr/>
            </p:nvSpPr>
            <p:spPr>
              <a:xfrm>
                <a:off x="9687479" y="1025165"/>
                <a:ext cx="896400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몰입도 증가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6BC20-1623-DA06-2FD2-47442B000B73}"/>
                  </a:ext>
                </a:extLst>
              </p:cNvPr>
              <p:cNvSpPr txBox="1"/>
              <p:nvPr/>
            </p:nvSpPr>
            <p:spPr>
              <a:xfrm>
                <a:off x="8919638" y="3276972"/>
                <a:ext cx="210826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전투의 </a:t>
                </a: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액션성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향상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게임 속 세계와의 상호작용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주체적 게임 플레이의 기회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D42A6C4-7532-DC84-57EA-9546DE3E816C}"/>
                  </a:ext>
                </a:extLst>
              </p:cNvPr>
              <p:cNvGrpSpPr/>
              <p:nvPr/>
            </p:nvGrpSpPr>
            <p:grpSpPr>
              <a:xfrm>
                <a:off x="8772016" y="1393756"/>
                <a:ext cx="2613516" cy="1513358"/>
                <a:chOff x="8772016" y="1393756"/>
                <a:chExt cx="2613516" cy="1513358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CE8E1F7-8EFE-A720-975E-1EB3F4D982DD}"/>
                    </a:ext>
                  </a:extLst>
                </p:cNvPr>
                <p:cNvGrpSpPr/>
                <p:nvPr/>
              </p:nvGrpSpPr>
              <p:grpSpPr>
                <a:xfrm>
                  <a:off x="8885825" y="1670689"/>
                  <a:ext cx="2499707" cy="1236425"/>
                  <a:chOff x="8919638" y="1666484"/>
                  <a:chExt cx="2499707" cy="1236425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DD3F30B7-3E13-B0D9-B2D1-5AA9E0C1C8F1}"/>
                      </a:ext>
                    </a:extLst>
                  </p:cNvPr>
                  <p:cNvGrpSpPr/>
                  <p:nvPr/>
                </p:nvGrpSpPr>
                <p:grpSpPr>
                  <a:xfrm>
                    <a:off x="8919638" y="1666484"/>
                    <a:ext cx="1073730" cy="1236425"/>
                    <a:chOff x="3417800" y="1763897"/>
                    <a:chExt cx="1073730" cy="1236425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A63A25D2-6C1D-553E-1B47-22CA562B6B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7800" y="1763897"/>
                      <a:ext cx="1073730" cy="123642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2" name="그림 1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3D910E0-5C0C-F26A-AD3D-3677714A1D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8286" b="76714" l="15571" r="82000">
                                  <a14:foregroundMark x1="25857" y1="68143" x2="48571" y2="48143"/>
                                  <a14:foregroundMark x1="49857" y1="40857" x2="34429" y2="58000"/>
                                  <a14:foregroundMark x1="40036" y1="46068" x2="30143" y2="63571"/>
                                  <a14:foregroundMark x1="40000" y1="52429" x2="28857" y2="68143"/>
                                  <a14:foregroundMark x1="40286" y1="59571" x2="25857" y2="72429"/>
                                  <a14:foregroundMark x1="40286" y1="62571" x2="27143" y2="73714"/>
                                  <a14:foregroundMark x1="42571" y1="63857" x2="28857" y2="69429"/>
                                  <a14:foregroundMark x1="30143" y1="59571" x2="15714" y2="70857"/>
                                  <a14:foregroundMark x1="31143" y1="59571" x2="24143" y2="69429"/>
                                  <a14:foregroundMark x1="43595" y1="44193" x2="48467" y2="51910"/>
                                  <a14:foregroundMark x1="47286" y1="39571" x2="54817" y2="47641"/>
                                  <a14:foregroundMark x1="72457" y1="75843" x2="72857" y2="76714"/>
                                  <a14:foregroundMark x1="31081" y1="28371" x2="30466" y2="27913"/>
                                  <a14:foregroundMark x1="36655" y1="32523" x2="35966" y2="32010"/>
                                  <a14:foregroundMark x1="50143" y1="42571" x2="46613" y2="39942"/>
                                  <a14:foregroundMark x1="31108" y1="26658" x2="31530" y2="27640"/>
                                  <a14:foregroundMark x1="23371" y1="24861" x2="21571" y2="29000"/>
                                  <a14:foregroundMark x1="29857" y1="13571" x2="29857" y2="15770"/>
                                  <a14:foregroundMark x1="23385" y1="25058" x2="22857" y2="26429"/>
                                  <a14:foregroundMark x1="27143" y1="15286" x2="26557" y2="16808"/>
                                  <a14:foregroundMark x1="57143" y1="31000" x2="45857" y2="45143"/>
                                  <a14:foregroundMark x1="63000" y1="22143" x2="51857" y2="42143"/>
                                  <a14:foregroundMark x1="69000" y1="26429" x2="58714" y2="45143"/>
                                  <a14:foregroundMark x1="74571" y1="22143" x2="69000" y2="36286"/>
                                  <a14:foregroundMark x1="75857" y1="19429" x2="71857" y2="29000"/>
                                  <a14:foregroundMark x1="74571" y1="20857" x2="70286" y2="33714"/>
                                  <a14:foregroundMark x1="31714" y1="54429" x2="29714" y2="55429"/>
                                  <a14:foregroundMark x1="31429" y1="52857" x2="27571" y2="55857"/>
                                  <a14:foregroundMark x1="56571" y1="25714" x2="52286" y2="32714"/>
                                  <a14:foregroundMark x1="56143" y1="23000" x2="54571" y2="26143"/>
                                  <a14:foregroundMark x1="72143" y1="31714" x2="68000" y2="40143"/>
                                  <a14:foregroundMark x1="70571" y1="36000" x2="68571" y2="40143"/>
                                  <a14:foregroundMark x1="71857" y1="37000" x2="69571" y2="39714"/>
                                  <a14:foregroundMark x1="72857" y1="37571" x2="69143" y2="40143"/>
                                  <a14:foregroundMark x1="73286" y1="38143" x2="70286" y2="40714"/>
                                  <a14:foregroundMark x1="69571" y1="39714" x2="60429" y2="44000"/>
                                  <a14:backgroundMark x1="12714" y1="40857" x2="14000" y2="49429"/>
                                  <a14:backgroundMark x1="19571" y1="36571" x2="14286" y2="49429"/>
                                  <a14:backgroundMark x1="21286" y1="39571" x2="17286" y2="47857"/>
                                  <a14:backgroundMark x1="22857" y1="42571" x2="17286" y2="50714"/>
                                  <a14:backgroundMark x1="22857" y1="43857" x2="17286" y2="49429"/>
                                  <a14:backgroundMark x1="43000" y1="71143" x2="37429" y2="79714"/>
                                  <a14:backgroundMark x1="42571" y1="72857" x2="48571" y2="79714"/>
                                  <a14:backgroundMark x1="45857" y1="68143" x2="45857" y2="78000"/>
                                  <a14:backgroundMark x1="45857" y1="71143" x2="43000" y2="76714"/>
                                  <a14:backgroundMark x1="45857" y1="68143" x2="43000" y2="81000"/>
                                  <a14:backgroundMark x1="84429" y1="40857" x2="80429" y2="61000"/>
                                  <a14:backgroundMark x1="67571" y1="9286" x2="60429" y2="16143"/>
                                  <a14:backgroundMark x1="67286" y1="13571" x2="54429" y2="17571"/>
                                  <a14:backgroundMark x1="54429" y1="12286" x2="51857" y2="19143"/>
                                  <a14:backgroundMark x1="54429" y1="12286" x2="48857" y2="23429"/>
                                  <a14:backgroundMark x1="53143" y1="17571" x2="47286" y2="27714"/>
                                  <a14:backgroundMark x1="41714" y1="23429" x2="40286" y2="30714"/>
                                  <a14:backgroundMark x1="42571" y1="27714" x2="47286" y2="33714"/>
                                  <a14:backgroundMark x1="41714" y1="23714" x2="44286" y2="30714"/>
                                  <a14:backgroundMark x1="45571" y1="30714" x2="47286" y2="32000"/>
                                  <a14:backgroundMark x1="45857" y1="25143" x2="45857" y2="27714"/>
                                  <a14:backgroundMark x1="47286" y1="25143" x2="44571" y2="29000"/>
                                  <a14:backgroundMark x1="44571" y1="29000" x2="44571" y2="33714"/>
                                  <a14:backgroundMark x1="25857" y1="16857" x2="27143" y2="35286"/>
                                  <a14:backgroundMark x1="32857" y1="16571" x2="23286" y2="35286"/>
                                  <a14:backgroundMark x1="41714" y1="16857" x2="23286" y2="46857"/>
                                  <a14:backgroundMark x1="48857" y1="12571" x2="36143" y2="41143"/>
                                  <a14:backgroundMark x1="46000" y1="31286" x2="39000" y2="39571"/>
                                  <a14:backgroundMark x1="44714" y1="34000" x2="40429" y2="39571"/>
                                  <a14:backgroundMark x1="44714" y1="34000" x2="39000" y2="42571"/>
                                  <a14:backgroundMark x1="46000" y1="35571" x2="39000" y2="45429"/>
                                  <a14:backgroundMark x1="43286" y1="41143" x2="42000" y2="45429"/>
                                  <a14:backgroundMark x1="51857" y1="54286" x2="57143" y2="67286"/>
                                  <a14:backgroundMark x1="63143" y1="50571" x2="53429" y2="64000"/>
                                  <a14:backgroundMark x1="60429" y1="50429" x2="54000" y2="56429"/>
                                  <a14:backgroundMark x1="57714" y1="50143" x2="54571" y2="53714"/>
                                  <a14:backgroundMark x1="58714" y1="50571" x2="54000" y2="53714"/>
                                  <a14:backgroundMark x1="60429" y1="48429" x2="57286" y2="51000"/>
                                  <a14:backgroundMark x1="57714" y1="52000" x2="53000" y2="60143"/>
                                  <a14:backgroundMark x1="55000" y1="52714" x2="51286" y2="56429"/>
                                  <a14:backgroundMark x1="54429" y1="52857" x2="51286" y2="55857"/>
                                  <a14:backgroundMark x1="51857" y1="53286" x2="49571" y2="54714"/>
                                  <a14:backgroundMark x1="64143" y1="51714" x2="62143" y2="66143"/>
                                  <a14:backgroundMark x1="66857" y1="53286" x2="61571" y2="67714"/>
                                  <a14:backgroundMark x1="58286" y1="61429" x2="59857" y2="73143"/>
                                  <a14:backgroundMark x1="67429" y1="59143" x2="62143" y2="73571"/>
                                  <a14:backgroundMark x1="67857" y1="59143" x2="64857" y2="73143"/>
                                  <a14:backgroundMark x1="66857" y1="56000" x2="70143" y2="71571"/>
                                  <a14:backgroundMark x1="71143" y1="54429" x2="72143" y2="75857"/>
                                  <a14:backgroundMark x1="72143" y1="59714" x2="74429" y2="74286"/>
                                  <a14:backgroundMark x1="74429" y1="67286" x2="77571" y2="79000"/>
                                  <a14:backgroundMark x1="45857" y1="37000" x2="45857" y2="37429"/>
                                  <a14:backgroundMark x1="44857" y1="37143" x2="44857" y2="37143"/>
                                  <a14:backgroundMark x1="45857" y1="37429" x2="45857" y2="37429"/>
                                  <a14:backgroundMark x1="45857" y1="37429" x2="45857" y2="38143"/>
                                  <a14:backgroundMark x1="45286" y1="38143" x2="45857" y2="37571"/>
                                  <a14:backgroundMark x1="46286" y1="36571" x2="46286" y2="37429"/>
                                  <a14:backgroundMark x1="59286" y1="51000" x2="58286" y2="49429"/>
                                  <a14:backgroundMark x1="58286" y1="49429" x2="56714" y2="500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995" t="19226" r="23734" b="27388"/>
                    <a:stretch/>
                  </p:blipFill>
                  <p:spPr>
                    <a:xfrm rot="18929651">
                      <a:off x="3764082" y="1906321"/>
                      <a:ext cx="381167" cy="382011"/>
                    </a:xfrm>
                    <a:prstGeom prst="rect">
                      <a:avLst/>
                    </a:prstGeom>
                    <a:effectLst/>
                  </p:spPr>
                </p:pic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7DBFFAAB-CF04-5403-8AAB-095BB07360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9949" y="2355935"/>
                      <a:ext cx="989432" cy="462392"/>
                      <a:chOff x="3456900" y="2355935"/>
                      <a:chExt cx="989432" cy="462392"/>
                    </a:xfrm>
                  </p:grpSpPr>
                  <p:pic>
                    <p:nvPicPr>
                      <p:cNvPr id="58" name="그림 57">
                        <a:extLst>
                          <a:ext uri="{FF2B5EF4-FFF2-40B4-BE49-F238E27FC236}">
                            <a16:creationId xmlns:a16="http://schemas.microsoft.com/office/drawing/2014/main" id="{A92A3A99-11DA-289A-FBFA-DDA0B3BB20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3456900" y="2355935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  <p:pic>
                    <p:nvPicPr>
                      <p:cNvPr id="59" name="그림 58">
                        <a:extLst>
                          <a:ext uri="{FF2B5EF4-FFF2-40B4-BE49-F238E27FC236}">
                            <a16:creationId xmlns:a16="http://schemas.microsoft.com/office/drawing/2014/main" id="{64103350-E738-3F13-F8EE-9990D93E021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4056940" y="2355936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</p:grpSp>
                <p:pic>
                  <p:nvPicPr>
                    <p:cNvPr id="14" name="Picture 4">
                      <a:extLst>
                        <a:ext uri="{FF2B5EF4-FFF2-40B4-BE49-F238E27FC236}">
                          <a16:creationId xmlns:a16="http://schemas.microsoft.com/office/drawing/2014/main" id="{CD1D5FCB-70BB-186E-F973-A62C5CBED18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502" t="74142" r="60457" b="16295"/>
                    <a:stretch/>
                  </p:blipFill>
                  <p:spPr bwMode="auto">
                    <a:xfrm>
                      <a:off x="3540529" y="2563933"/>
                      <a:ext cx="828273" cy="39524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A646669D-9309-FDC3-AE1D-02BB7F6868A2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615" y="1666484"/>
                    <a:ext cx="1073730" cy="1236425"/>
                    <a:chOff x="3130380" y="640840"/>
                    <a:chExt cx="3501148" cy="4031655"/>
                  </a:xfrm>
                </p:grpSpPr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id="{2C48EDE2-8A77-1424-BFB0-BB827C313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0380" y="640840"/>
                      <a:ext cx="3501148" cy="40316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2" name="그림 6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CB26C8D-2E26-72B3-D569-BE0D152CFF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322" t="4728" r="8435" b="19164"/>
                    <a:stretch/>
                  </p:blipFill>
                  <p:spPr>
                    <a:xfrm>
                      <a:off x="4869180" y="3017520"/>
                      <a:ext cx="1600200" cy="146304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이등변 삼각형 62">
                      <a:extLst>
                        <a:ext uri="{FF2B5EF4-FFF2-40B4-BE49-F238E27FC236}">
                          <a16:creationId xmlns:a16="http://schemas.microsoft.com/office/drawing/2014/main" id="{50E33C9D-0BA0-B8E3-9602-9BD1DA5346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970106" y="2854787"/>
                      <a:ext cx="1161664" cy="945225"/>
                    </a:xfrm>
                    <a:prstGeom prst="triangle">
                      <a:avLst/>
                    </a:prstGeom>
                    <a:solidFill>
                      <a:srgbClr val="FFFF9F">
                        <a:alpha val="50980"/>
                      </a:srgbClr>
                    </a:solidFill>
                    <a:ln>
                      <a:noFill/>
                    </a:ln>
                    <a:effectLst>
                      <a:glow rad="50800">
                        <a:schemeClr val="bg1"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4" name="그림 63">
                      <a:extLst>
                        <a:ext uri="{FF2B5EF4-FFF2-40B4-BE49-F238E27FC236}">
                          <a16:creationId xmlns:a16="http://schemas.microsoft.com/office/drawing/2014/main" id="{AD1E2AF5-09B9-700A-ED37-03842F9EFE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rcRect l="59204" t="22806" r="36748" b="68651"/>
                    <a:stretch/>
                  </p:blipFill>
                  <p:spPr>
                    <a:xfrm>
                      <a:off x="4934905" y="1473114"/>
                      <a:ext cx="1232066" cy="1463040"/>
                    </a:xfrm>
                    <a:prstGeom prst="rect">
                      <a:avLst/>
                    </a:prstGeom>
                    <a:effectLst>
                      <a:glow rad="38100">
                        <a:schemeClr val="bg1">
                          <a:lumMod val="50000"/>
                          <a:alpha val="92000"/>
                        </a:schemeClr>
                      </a:glow>
                    </a:effectLst>
                  </p:spPr>
                </p:pic>
                <p:pic>
                  <p:nvPicPr>
                    <p:cNvPr id="65" name="그림 64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C82550A-428D-7A9B-6EB1-99B2D85F66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429" b="90714" l="11429" r="75571">
                                  <a14:foregroundMark x1="20571" y1="11286" x2="22000" y2="33857"/>
                                  <a14:foregroundMark x1="31000" y1="7429" x2="27429" y2="33143"/>
                                  <a14:foregroundMark x1="37857" y1="11286" x2="26714" y2="31571"/>
                                  <a14:foregroundMark x1="39429" y1="15143" x2="38857" y2="33143"/>
                                  <a14:foregroundMark x1="43143" y1="12857" x2="41143" y2="30000"/>
                                  <a14:foregroundMark x1="43857" y1="9714" x2="40286" y2="34714"/>
                                  <a14:foregroundMark x1="38000" y1="10571" x2="17429" y2="7286"/>
                                  <a14:foregroundMark x1="31714" y1="9571" x2="14571" y2="21000"/>
                                  <a14:foregroundMark x1="32571" y1="5857" x2="14571" y2="27714"/>
                                  <a14:foregroundMark x1="27286" y1="12000" x2="23429" y2="40857"/>
                                  <a14:foregroundMark x1="24429" y1="38571" x2="18857" y2="73429"/>
                                  <a14:foregroundMark x1="26714" y1="39429" x2="14571" y2="76429"/>
                                  <a14:foregroundMark x1="17429" y1="42429" x2="14571" y2="79571"/>
                                  <a14:foregroundMark x1="16000" y1="43286" x2="13571" y2="75000"/>
                                  <a14:foregroundMark x1="14429" y1="78714" x2="21143" y2="84000"/>
                                  <a14:foregroundMark x1="17429" y1="78714" x2="16857" y2="82429"/>
                                  <a14:foregroundMark x1="15286" y1="74286" x2="13714" y2="84000"/>
                                  <a14:foregroundMark x1="16000" y1="82429" x2="30286" y2="79714"/>
                                  <a14:foregroundMark x1="14429" y1="81714" x2="36429" y2="83286"/>
                                  <a14:foregroundMark x1="22857" y1="82714" x2="43857" y2="83286"/>
                                  <a14:foregroundMark x1="39571" y1="41714" x2="47714" y2="64286"/>
                                  <a14:foregroundMark x1="41143" y1="43286" x2="54714" y2="62857"/>
                                  <a14:foregroundMark x1="45571" y1="50000" x2="58429" y2="67429"/>
                                  <a14:foregroundMark x1="50143" y1="49286" x2="64571" y2="60429"/>
                                  <a14:foregroundMark x1="56143" y1="51571" x2="75857" y2="52143"/>
                                  <a14:foregroundMark x1="56143" y1="53000" x2="73571" y2="53000"/>
                                  <a14:foregroundMark x1="69286" y1="53714" x2="68429" y2="62000"/>
                                  <a14:foregroundMark x1="73571" y1="56143" x2="58429" y2="69000"/>
                                  <a14:foregroundMark x1="69857" y1="57429" x2="44857" y2="74143"/>
                                  <a14:foregroundMark x1="42714" y1="77286" x2="32714" y2="83286"/>
                                  <a14:foregroundMark x1="18143" y1="78000" x2="16000" y2="90857"/>
                                  <a14:foregroundMark x1="11429" y1="78714" x2="13571" y2="85571"/>
                                  <a14:backgroundMark x1="54857" y1="19000" x2="51000" y2="25571"/>
                                  <a14:backgroundMark x1="54000" y1="21143" x2="47857" y2="28714"/>
                                  <a14:backgroundMark x1="50143" y1="24143" x2="47143" y2="27143"/>
                                  <a14:backgroundMark x1="48571" y1="25000" x2="46286" y2="28714"/>
                                  <a14:backgroundMark x1="47857" y1="21857" x2="56857" y2="37000"/>
                                  <a14:backgroundMark x1="55571" y1="28714" x2="59143" y2="40857"/>
                                  <a14:backgroundMark x1="54857" y1="31714" x2="63000" y2="43714"/>
                                  <a14:backgroundMark x1="63857" y1="37714" x2="69000" y2="46857"/>
                                  <a14:backgroundMark x1="63857" y1="42429" x2="69714" y2="45286"/>
                                  <a14:backgroundMark x1="63857" y1="43286" x2="68143" y2="45286"/>
                                  <a14:backgroundMark x1="62286" y1="44000" x2="71286" y2="45286"/>
                                  <a14:backgroundMark x1="67000" y1="44000" x2="66857" y2="47571"/>
                                  <a14:backgroundMark x1="69286" y1="44000" x2="64571" y2="46857"/>
                                  <a14:backgroundMark x1="69286" y1="43000" x2="63143" y2="47571"/>
                                  <a14:backgroundMark x1="54000" y1="22714" x2="46286" y2="30000"/>
                                  <a14:backgroundMark x1="49286" y1="23429" x2="45571" y2="29286"/>
                                  <a14:backgroundMark x1="59857" y1="12857" x2="69000" y2="1942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809" t="5214" r="27121" b="15966"/>
                    <a:stretch/>
                  </p:blipFill>
                  <p:spPr>
                    <a:xfrm>
                      <a:off x="3478574" y="2096383"/>
                      <a:ext cx="1757679" cy="230632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5DA6E86-8C26-8644-3367-BA621F88F771}"/>
                    </a:ext>
                  </a:extLst>
                </p:cNvPr>
                <p:cNvSpPr txBox="1"/>
                <p:nvPr/>
              </p:nvSpPr>
              <p:spPr>
                <a:xfrm>
                  <a:off x="8772016" y="1399590"/>
                  <a:ext cx="1290738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전투 커스터마이징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C6195F-9FA0-8196-4539-5262DCAA2A29}"/>
                    </a:ext>
                  </a:extLst>
                </p:cNvPr>
                <p:cNvSpPr txBox="1"/>
                <p:nvPr/>
              </p:nvSpPr>
              <p:spPr>
                <a:xfrm>
                  <a:off x="10380737" y="1393756"/>
                  <a:ext cx="92525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탐험의 재미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3137" name="그룹 3136">
            <a:extLst>
              <a:ext uri="{FF2B5EF4-FFF2-40B4-BE49-F238E27FC236}">
                <a16:creationId xmlns:a16="http://schemas.microsoft.com/office/drawing/2014/main" id="{3012A2D6-B039-8F1E-849C-54A49B9199F3}"/>
              </a:ext>
            </a:extLst>
          </p:cNvPr>
          <p:cNvGrpSpPr/>
          <p:nvPr/>
        </p:nvGrpSpPr>
        <p:grpSpPr>
          <a:xfrm>
            <a:off x="5329905" y="947078"/>
            <a:ext cx="2824387" cy="3389003"/>
            <a:chOff x="5329905" y="947078"/>
            <a:chExt cx="2824387" cy="3389003"/>
          </a:xfrm>
        </p:grpSpPr>
        <p:sp>
          <p:nvSpPr>
            <p:cNvPr id="3138" name="직사각형 3137">
              <a:extLst>
                <a:ext uri="{FF2B5EF4-FFF2-40B4-BE49-F238E27FC236}">
                  <a16:creationId xmlns:a16="http://schemas.microsoft.com/office/drawing/2014/main" id="{89FA4CCD-EDA7-4D03-AFF3-373F39974313}"/>
                </a:ext>
              </a:extLst>
            </p:cNvPr>
            <p:cNvSpPr>
              <a:spLocks/>
            </p:cNvSpPr>
            <p:nvPr/>
          </p:nvSpPr>
          <p:spPr>
            <a:xfrm>
              <a:off x="5329907" y="1340548"/>
              <a:ext cx="2824385" cy="1738571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39" name="그룹 3138">
              <a:extLst>
                <a:ext uri="{FF2B5EF4-FFF2-40B4-BE49-F238E27FC236}">
                  <a16:creationId xmlns:a16="http://schemas.microsoft.com/office/drawing/2014/main" id="{2248B2F0-4D4A-E38B-D5A4-5D842DCE21C9}"/>
                </a:ext>
              </a:extLst>
            </p:cNvPr>
            <p:cNvGrpSpPr/>
            <p:nvPr/>
          </p:nvGrpSpPr>
          <p:grpSpPr>
            <a:xfrm>
              <a:off x="5329906" y="947078"/>
              <a:ext cx="2824385" cy="392234"/>
              <a:chOff x="2522258" y="3262193"/>
              <a:chExt cx="2824385" cy="392234"/>
            </a:xfrm>
          </p:grpSpPr>
          <p:sp>
            <p:nvSpPr>
              <p:cNvPr id="3159" name="직사각형 3158">
                <a:extLst>
                  <a:ext uri="{FF2B5EF4-FFF2-40B4-BE49-F238E27FC236}">
                    <a16:creationId xmlns:a16="http://schemas.microsoft.com/office/drawing/2014/main" id="{8B0861C2-B0B9-0CDF-C325-EB82DEC9AF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22258" y="3262193"/>
                <a:ext cx="2824385" cy="392234"/>
              </a:xfrm>
              <a:prstGeom prst="rect">
                <a:avLst/>
              </a:prstGeom>
              <a:solidFill>
                <a:srgbClr val="3D3B30">
                  <a:alpha val="80000"/>
                </a:srgbClr>
              </a:solidFill>
              <a:ln w="15875">
                <a:solidFill>
                  <a:srgbClr val="5F5E5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60" name="TextBox 3159">
                <a:extLst>
                  <a:ext uri="{FF2B5EF4-FFF2-40B4-BE49-F238E27FC236}">
                    <a16:creationId xmlns:a16="http://schemas.microsoft.com/office/drawing/2014/main" id="{F232E102-6001-1E3F-C6B3-7079527D3B28}"/>
                  </a:ext>
                </a:extLst>
              </p:cNvPr>
              <p:cNvSpPr txBox="1"/>
              <p:nvPr/>
            </p:nvSpPr>
            <p:spPr>
              <a:xfrm>
                <a:off x="3130384" y="3335200"/>
                <a:ext cx="1608133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컨텐츠와의 시너지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  <p:sp>
          <p:nvSpPr>
            <p:cNvPr id="3140" name="직사각형 3139">
              <a:extLst>
                <a:ext uri="{FF2B5EF4-FFF2-40B4-BE49-F238E27FC236}">
                  <a16:creationId xmlns:a16="http://schemas.microsoft.com/office/drawing/2014/main" id="{896C96C4-25AC-DFB8-A0FE-F5FAB0738B5B}"/>
                </a:ext>
              </a:extLst>
            </p:cNvPr>
            <p:cNvSpPr>
              <a:spLocks/>
            </p:cNvSpPr>
            <p:nvPr/>
          </p:nvSpPr>
          <p:spPr>
            <a:xfrm>
              <a:off x="5329905" y="3079637"/>
              <a:ext cx="2824385" cy="1256444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1" name="TextBox 3140">
              <a:extLst>
                <a:ext uri="{FF2B5EF4-FFF2-40B4-BE49-F238E27FC236}">
                  <a16:creationId xmlns:a16="http://schemas.microsoft.com/office/drawing/2014/main" id="{AE5D449D-8A29-64B2-E213-5200452B3C93}"/>
                </a:ext>
              </a:extLst>
            </p:cNvPr>
            <p:cNvSpPr txBox="1"/>
            <p:nvPr/>
          </p:nvSpPr>
          <p:spPr>
            <a:xfrm>
              <a:off x="5526059" y="3276972"/>
              <a:ext cx="206659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컨텐츠의 재미 극대화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전략적으로 바꾸는 전투 스타일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반복 플레이의 지루함 감소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142" name="TextBox 3141">
              <a:extLst>
                <a:ext uri="{FF2B5EF4-FFF2-40B4-BE49-F238E27FC236}">
                  <a16:creationId xmlns:a16="http://schemas.microsoft.com/office/drawing/2014/main" id="{CAB474AF-058A-6DBB-64E2-60BC5FC14E58}"/>
                </a:ext>
              </a:extLst>
            </p:cNvPr>
            <p:cNvSpPr txBox="1"/>
            <p:nvPr/>
          </p:nvSpPr>
          <p:spPr>
            <a:xfrm>
              <a:off x="5660266" y="1399590"/>
              <a:ext cx="73770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[1:1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A2C94EBA-AA2E-76C8-EA52-4CEB0A2BD876}"/>
                </a:ext>
              </a:extLst>
            </p:cNvPr>
            <p:cNvSpPr txBox="1"/>
            <p:nvPr/>
          </p:nvSpPr>
          <p:spPr>
            <a:xfrm>
              <a:off x="7075025" y="1393756"/>
              <a:ext cx="76014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[1:N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grpSp>
          <p:nvGrpSpPr>
            <p:cNvPr id="3144" name="그룹 3143">
              <a:extLst>
                <a:ext uri="{FF2B5EF4-FFF2-40B4-BE49-F238E27FC236}">
                  <a16:creationId xmlns:a16="http://schemas.microsoft.com/office/drawing/2014/main" id="{7DF2BAFE-20D6-7167-6EEC-4CE5924E2317}"/>
                </a:ext>
              </a:extLst>
            </p:cNvPr>
            <p:cNvGrpSpPr/>
            <p:nvPr/>
          </p:nvGrpSpPr>
          <p:grpSpPr>
            <a:xfrm>
              <a:off x="5492247" y="1667111"/>
              <a:ext cx="1073729" cy="1236425"/>
              <a:chOff x="5254466" y="1667111"/>
              <a:chExt cx="1073729" cy="1236425"/>
            </a:xfrm>
          </p:grpSpPr>
          <p:sp>
            <p:nvSpPr>
              <p:cNvPr id="3155" name="직사각형 3154">
                <a:extLst>
                  <a:ext uri="{FF2B5EF4-FFF2-40B4-BE49-F238E27FC236}">
                    <a16:creationId xmlns:a16="http://schemas.microsoft.com/office/drawing/2014/main" id="{0D7DD40F-9760-B8F2-5D34-80C4E5B773C0}"/>
                  </a:ext>
                </a:extLst>
              </p:cNvPr>
              <p:cNvSpPr/>
              <p:nvPr/>
            </p:nvSpPr>
            <p:spPr>
              <a:xfrm>
                <a:off x="5254466" y="1667111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56" name="Picture 4">
                <a:extLst>
                  <a:ext uri="{FF2B5EF4-FFF2-40B4-BE49-F238E27FC236}">
                    <a16:creationId xmlns:a16="http://schemas.microsoft.com/office/drawing/2014/main" id="{FE5D6606-5C08-7133-8C47-EFAB099CE6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4495" b="89038"/>
              <a:stretch/>
            </p:blipFill>
            <p:spPr bwMode="auto">
              <a:xfrm flipH="1">
                <a:off x="5294100" y="2561904"/>
                <a:ext cx="372214" cy="292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7" name="그림 315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6435FB9-8FAC-ABE9-AB47-4D8741A42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08" t="4920" r="20271" b="19405"/>
              <a:stretch/>
            </p:blipFill>
            <p:spPr>
              <a:xfrm>
                <a:off x="5771079" y="1714510"/>
                <a:ext cx="517480" cy="662373"/>
              </a:xfrm>
              <a:prstGeom prst="rect">
                <a:avLst/>
              </a:prstGeom>
            </p:spPr>
          </p:pic>
          <p:pic>
            <p:nvPicPr>
              <p:cNvPr id="3158" name="그림 3157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ECD4C83-F258-09F5-E41F-8878993D6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286" b="76714" l="15571" r="82000">
                            <a14:foregroundMark x1="25857" y1="68143" x2="48571" y2="48143"/>
                            <a14:foregroundMark x1="49857" y1="40857" x2="34429" y2="58000"/>
                            <a14:foregroundMark x1="40036" y1="46068" x2="30143" y2="63571"/>
                            <a14:foregroundMark x1="40000" y1="52429" x2="28857" y2="68143"/>
                            <a14:foregroundMark x1="40286" y1="59571" x2="25857" y2="72429"/>
                            <a14:foregroundMark x1="40286" y1="62571" x2="27143" y2="73714"/>
                            <a14:foregroundMark x1="42571" y1="63857" x2="28857" y2="69429"/>
                            <a14:foregroundMark x1="30143" y1="59571" x2="15714" y2="70857"/>
                            <a14:foregroundMark x1="31143" y1="59571" x2="24143" y2="69429"/>
                            <a14:foregroundMark x1="43595" y1="44193" x2="48467" y2="51910"/>
                            <a14:foregroundMark x1="47286" y1="39571" x2="54817" y2="47641"/>
                            <a14:foregroundMark x1="72457" y1="75843" x2="72857" y2="76714"/>
                            <a14:foregroundMark x1="31081" y1="28371" x2="30466" y2="27913"/>
                            <a14:foregroundMark x1="36655" y1="32523" x2="35966" y2="32010"/>
                            <a14:foregroundMark x1="50143" y1="42571" x2="46613" y2="39942"/>
                            <a14:foregroundMark x1="31108" y1="26658" x2="31530" y2="27640"/>
                            <a14:foregroundMark x1="23371" y1="24861" x2="21571" y2="29000"/>
                            <a14:foregroundMark x1="29857" y1="13571" x2="29857" y2="15770"/>
                            <a14:foregroundMark x1="23385" y1="25058" x2="22857" y2="26429"/>
                            <a14:foregroundMark x1="27143" y1="15286" x2="26557" y2="16808"/>
                            <a14:foregroundMark x1="57143" y1="31000" x2="45857" y2="45143"/>
                            <a14:foregroundMark x1="63000" y1="22143" x2="51857" y2="42143"/>
                            <a14:foregroundMark x1="69000" y1="26429" x2="58714" y2="45143"/>
                            <a14:foregroundMark x1="74571" y1="22143" x2="69000" y2="36286"/>
                            <a14:foregroundMark x1="75857" y1="19429" x2="71857" y2="29000"/>
                            <a14:foregroundMark x1="74571" y1="20857" x2="70286" y2="33714"/>
                            <a14:foregroundMark x1="31714" y1="54429" x2="29714" y2="55429"/>
                            <a14:foregroundMark x1="31429" y1="52857" x2="27571" y2="55857"/>
                            <a14:foregroundMark x1="56571" y1="25714" x2="52286" y2="32714"/>
                            <a14:foregroundMark x1="56143" y1="23000" x2="54571" y2="26143"/>
                            <a14:foregroundMark x1="72143" y1="31714" x2="68000" y2="40143"/>
                            <a14:foregroundMark x1="70571" y1="36000" x2="68571" y2="40143"/>
                            <a14:foregroundMark x1="71857" y1="37000" x2="69571" y2="39714"/>
                            <a14:foregroundMark x1="72857" y1="37571" x2="69143" y2="40143"/>
                            <a14:foregroundMark x1="73286" y1="38143" x2="70286" y2="40714"/>
                            <a14:foregroundMark x1="69571" y1="39714" x2="60429" y2="44000"/>
                            <a14:backgroundMark x1="12714" y1="40857" x2="14000" y2="49429"/>
                            <a14:backgroundMark x1="19571" y1="36571" x2="14286" y2="49429"/>
                            <a14:backgroundMark x1="21286" y1="39571" x2="17286" y2="47857"/>
                            <a14:backgroundMark x1="22857" y1="42571" x2="17286" y2="50714"/>
                            <a14:backgroundMark x1="22857" y1="43857" x2="17286" y2="49429"/>
                            <a14:backgroundMark x1="43000" y1="71143" x2="37429" y2="79714"/>
                            <a14:backgroundMark x1="42571" y1="72857" x2="48571" y2="79714"/>
                            <a14:backgroundMark x1="45857" y1="68143" x2="45857" y2="78000"/>
                            <a14:backgroundMark x1="45857" y1="71143" x2="43000" y2="76714"/>
                            <a14:backgroundMark x1="45857" y1="68143" x2="43000" y2="81000"/>
                            <a14:backgroundMark x1="84429" y1="40857" x2="80429" y2="61000"/>
                            <a14:backgroundMark x1="67571" y1="9286" x2="60429" y2="16143"/>
                            <a14:backgroundMark x1="67286" y1="13571" x2="54429" y2="17571"/>
                            <a14:backgroundMark x1="54429" y1="12286" x2="51857" y2="19143"/>
                            <a14:backgroundMark x1="54429" y1="12286" x2="48857" y2="23429"/>
                            <a14:backgroundMark x1="53143" y1="17571" x2="47286" y2="27714"/>
                            <a14:backgroundMark x1="41714" y1="23429" x2="40286" y2="30714"/>
                            <a14:backgroundMark x1="42571" y1="27714" x2="47286" y2="33714"/>
                            <a14:backgroundMark x1="41714" y1="23714" x2="44286" y2="30714"/>
                            <a14:backgroundMark x1="45571" y1="30714" x2="47286" y2="32000"/>
                            <a14:backgroundMark x1="45857" y1="25143" x2="45857" y2="27714"/>
                            <a14:backgroundMark x1="47286" y1="25143" x2="44571" y2="29000"/>
                            <a14:backgroundMark x1="44571" y1="29000" x2="44571" y2="33714"/>
                            <a14:backgroundMark x1="25857" y1="16857" x2="27143" y2="35286"/>
                            <a14:backgroundMark x1="32857" y1="16571" x2="23286" y2="35286"/>
                            <a14:backgroundMark x1="41714" y1="16857" x2="23286" y2="46857"/>
                            <a14:backgroundMark x1="48857" y1="12571" x2="36143" y2="41143"/>
                            <a14:backgroundMark x1="46000" y1="31286" x2="39000" y2="39571"/>
                            <a14:backgroundMark x1="44714" y1="34000" x2="40429" y2="39571"/>
                            <a14:backgroundMark x1="44714" y1="34000" x2="39000" y2="42571"/>
                            <a14:backgroundMark x1="46000" y1="35571" x2="39000" y2="45429"/>
                            <a14:backgroundMark x1="43286" y1="41143" x2="42000" y2="45429"/>
                            <a14:backgroundMark x1="51857" y1="54286" x2="57143" y2="67286"/>
                            <a14:backgroundMark x1="63143" y1="50571" x2="53429" y2="64000"/>
                            <a14:backgroundMark x1="60429" y1="50429" x2="54000" y2="56429"/>
                            <a14:backgroundMark x1="57714" y1="50143" x2="54571" y2="53714"/>
                            <a14:backgroundMark x1="58714" y1="50571" x2="54000" y2="53714"/>
                            <a14:backgroundMark x1="60429" y1="48429" x2="57286" y2="51000"/>
                            <a14:backgroundMark x1="57714" y1="52000" x2="53000" y2="60143"/>
                            <a14:backgroundMark x1="55000" y1="52714" x2="51286" y2="56429"/>
                            <a14:backgroundMark x1="54429" y1="52857" x2="51286" y2="55857"/>
                            <a14:backgroundMark x1="51857" y1="53286" x2="49571" y2="54714"/>
                            <a14:backgroundMark x1="64143" y1="51714" x2="62143" y2="66143"/>
                            <a14:backgroundMark x1="66857" y1="53286" x2="61571" y2="67714"/>
                            <a14:backgroundMark x1="58286" y1="61429" x2="59857" y2="73143"/>
                            <a14:backgroundMark x1="67429" y1="59143" x2="62143" y2="73571"/>
                            <a14:backgroundMark x1="67857" y1="59143" x2="64857" y2="73143"/>
                            <a14:backgroundMark x1="66857" y1="56000" x2="70143" y2="71571"/>
                            <a14:backgroundMark x1="71143" y1="54429" x2="72143" y2="75857"/>
                            <a14:backgroundMark x1="72143" y1="59714" x2="74429" y2="74286"/>
                            <a14:backgroundMark x1="74429" y1="67286" x2="77571" y2="79000"/>
                            <a14:backgroundMark x1="45857" y1="37000" x2="45857" y2="37429"/>
                            <a14:backgroundMark x1="44857" y1="37143" x2="44857" y2="37143"/>
                            <a14:backgroundMark x1="45857" y1="37429" x2="45857" y2="37429"/>
                            <a14:backgroundMark x1="45857" y1="37429" x2="45857" y2="38143"/>
                            <a14:backgroundMark x1="45286" y1="38143" x2="45857" y2="37571"/>
                            <a14:backgroundMark x1="46286" y1="36571" x2="46286" y2="37429"/>
                            <a14:backgroundMark x1="59286" y1="51000" x2="58286" y2="49429"/>
                            <a14:backgroundMark x1="58286" y1="49429" x2="56714" y2="5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56" t="14796" r="22433" b="25905"/>
              <a:stretch/>
            </p:blipFill>
            <p:spPr>
              <a:xfrm rot="20254787">
                <a:off x="5489642" y="2296081"/>
                <a:ext cx="353343" cy="349168"/>
              </a:xfrm>
              <a:prstGeom prst="rect">
                <a:avLst/>
              </a:prstGeom>
              <a:effectLst/>
            </p:spPr>
          </p:pic>
        </p:grpSp>
        <p:grpSp>
          <p:nvGrpSpPr>
            <p:cNvPr id="3145" name="그룹 3144">
              <a:extLst>
                <a:ext uri="{FF2B5EF4-FFF2-40B4-BE49-F238E27FC236}">
                  <a16:creationId xmlns:a16="http://schemas.microsoft.com/office/drawing/2014/main" id="{99CDDA27-43C7-C7AE-9DD3-36B9FD377972}"/>
                </a:ext>
              </a:extLst>
            </p:cNvPr>
            <p:cNvGrpSpPr/>
            <p:nvPr/>
          </p:nvGrpSpPr>
          <p:grpSpPr>
            <a:xfrm>
              <a:off x="6918223" y="1666484"/>
              <a:ext cx="1073729" cy="1236425"/>
              <a:chOff x="6680442" y="1666484"/>
              <a:chExt cx="1073729" cy="1236425"/>
            </a:xfrm>
          </p:grpSpPr>
          <p:sp>
            <p:nvSpPr>
              <p:cNvPr id="3147" name="직사각형 3146">
                <a:extLst>
                  <a:ext uri="{FF2B5EF4-FFF2-40B4-BE49-F238E27FC236}">
                    <a16:creationId xmlns:a16="http://schemas.microsoft.com/office/drawing/2014/main" id="{4D904CCF-A4C2-C41A-AC5F-FCE9E4E5C2DE}"/>
                  </a:ext>
                </a:extLst>
              </p:cNvPr>
              <p:cNvSpPr/>
              <p:nvPr/>
            </p:nvSpPr>
            <p:spPr>
              <a:xfrm>
                <a:off x="6680442" y="1666484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48" name="Picture 4">
                <a:extLst>
                  <a:ext uri="{FF2B5EF4-FFF2-40B4-BE49-F238E27FC236}">
                    <a16:creationId xmlns:a16="http://schemas.microsoft.com/office/drawing/2014/main" id="{E6691D7B-ED34-B443-9987-A87EF86F0E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5603" b="89038"/>
              <a:stretch/>
            </p:blipFill>
            <p:spPr bwMode="auto">
              <a:xfrm flipH="1">
                <a:off x="6719543" y="2557049"/>
                <a:ext cx="345089" cy="29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9" name="그림 3148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67A8225E-6BDB-BFBF-B710-5242D7A01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8" r="7522" b="14347"/>
              <a:stretch/>
            </p:blipFill>
            <p:spPr>
              <a:xfrm rot="627836">
                <a:off x="6751602" y="2268466"/>
                <a:ext cx="380819" cy="387897"/>
              </a:xfrm>
              <a:prstGeom prst="rect">
                <a:avLst/>
              </a:prstGeom>
            </p:spPr>
          </p:pic>
          <p:pic>
            <p:nvPicPr>
              <p:cNvPr id="3151" name="그림 31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C004904-9B09-A10D-6C0B-22FAD9E96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6884245" y="1729593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2" name="그림 315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6CD29A3-D164-56F8-03B3-1E8B7D785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080829" y="2074292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3" name="그림 315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7086A128-49FF-90AD-93EF-E4F576838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361064" y="1794089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4" name="그림 3153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3DC098E-33B1-48BC-B1C1-A32578469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440112" y="2332348"/>
                <a:ext cx="280233" cy="260133"/>
              </a:xfrm>
              <a:prstGeom prst="rect">
                <a:avLst/>
              </a:prstGeom>
            </p:spPr>
          </p:pic>
        </p:grpSp>
      </p:grpSp>
      <p:grpSp>
        <p:nvGrpSpPr>
          <p:cNvPr id="3171" name="그룹 3170">
            <a:extLst>
              <a:ext uri="{FF2B5EF4-FFF2-40B4-BE49-F238E27FC236}">
                <a16:creationId xmlns:a16="http://schemas.microsoft.com/office/drawing/2014/main" id="{7D25281C-44A6-B4B9-B048-B8E0CA37C14B}"/>
              </a:ext>
            </a:extLst>
          </p:cNvPr>
          <p:cNvGrpSpPr/>
          <p:nvPr/>
        </p:nvGrpSpPr>
        <p:grpSpPr>
          <a:xfrm>
            <a:off x="2236176" y="5517452"/>
            <a:ext cx="9011842" cy="693783"/>
            <a:chOff x="2236176" y="5517452"/>
            <a:chExt cx="9011842" cy="693783"/>
          </a:xfrm>
        </p:grpSpPr>
        <p:sp>
          <p:nvSpPr>
            <p:cNvPr id="3169" name="직사각형 3168">
              <a:extLst>
                <a:ext uri="{FF2B5EF4-FFF2-40B4-BE49-F238E27FC236}">
                  <a16:creationId xmlns:a16="http://schemas.microsoft.com/office/drawing/2014/main" id="{FF6DD823-2040-7590-3258-EB34FCB10B8B}"/>
                </a:ext>
              </a:extLst>
            </p:cNvPr>
            <p:cNvSpPr>
              <a:spLocks/>
            </p:cNvSpPr>
            <p:nvPr/>
          </p:nvSpPr>
          <p:spPr>
            <a:xfrm>
              <a:off x="2236176" y="5517452"/>
              <a:ext cx="9011842" cy="693783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0" name="TextBox 3169">
              <a:extLst>
                <a:ext uri="{FF2B5EF4-FFF2-40B4-BE49-F238E27FC236}">
                  <a16:creationId xmlns:a16="http://schemas.microsoft.com/office/drawing/2014/main" id="{77C6A990-F26A-D47D-7435-643608F3E0BF}"/>
                </a:ext>
              </a:extLst>
            </p:cNvPr>
            <p:cNvSpPr txBox="1"/>
            <p:nvPr/>
          </p:nvSpPr>
          <p:spPr>
            <a:xfrm>
              <a:off x="4687690" y="5710455"/>
              <a:ext cx="410881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다른 </a:t>
              </a:r>
              <a:r>
                <a:rPr lang="ko-KR" altLang="en-US" sz="1400" i="1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소울라이크</a:t>
              </a:r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장르의 게임과 차별화된 재미 선사</a:t>
              </a:r>
              <a:endParaRPr lang="en-US" altLang="ko-KR" sz="1400" i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51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55D072-7BC0-EC79-23C1-76878716A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4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ADB631-825C-F045-2254-9A9FFF2E61C7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33E6338-4E7D-1DF6-68B4-E80C5D1AF6BA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D7C7424-DD51-314B-9C5E-51D1D0C9A55C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5140629-C07E-23C1-2472-EF464ADA56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9797243-C0BE-F129-2AB1-324AA48D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0B0B4A-DCEA-B7A4-C503-DC2D51C029F1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140056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소개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C5BC6F-FE1B-6F42-D8AA-478D69B50BB7}"/>
              </a:ext>
            </a:extLst>
          </p:cNvPr>
          <p:cNvGrpSpPr/>
          <p:nvPr/>
        </p:nvGrpSpPr>
        <p:grpSpPr>
          <a:xfrm>
            <a:off x="1991018" y="771065"/>
            <a:ext cx="5618144" cy="4203337"/>
            <a:chOff x="1991018" y="954061"/>
            <a:chExt cx="5618144" cy="420333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A94B2E9-5730-AE81-32B5-0EFBB7B23020}"/>
                </a:ext>
              </a:extLst>
            </p:cNvPr>
            <p:cNvGrpSpPr/>
            <p:nvPr/>
          </p:nvGrpSpPr>
          <p:grpSpPr>
            <a:xfrm>
              <a:off x="1992916" y="2526558"/>
              <a:ext cx="3814877" cy="1032467"/>
              <a:chOff x="2005200" y="2539496"/>
              <a:chExt cx="3814877" cy="1032467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C7C7A70-6646-BDA1-70BC-AEC495846D65}"/>
                  </a:ext>
                </a:extLst>
              </p:cNvPr>
              <p:cNvSpPr txBox="1"/>
              <p:nvPr/>
            </p:nvSpPr>
            <p:spPr>
              <a:xfrm>
                <a:off x="2217809" y="3017965"/>
                <a:ext cx="3602268" cy="5539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전회는 전투 기술과 속성을 무기에 부여하는 아이템입니다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.</a:t>
                </a:r>
              </a:p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endPara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r>
                  <a:rPr lang="ko-KR" altLang="en-US" sz="1000" dirty="0" err="1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엘든링만의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고유한 컨텐츠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&amp;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시스템입니다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.</a:t>
                </a: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CDF9CE60-F8C6-9382-15B9-4362C395E967}"/>
                  </a:ext>
                </a:extLst>
              </p:cNvPr>
              <p:cNvGrpSpPr/>
              <p:nvPr/>
            </p:nvGrpSpPr>
            <p:grpSpPr>
              <a:xfrm>
                <a:off x="2005200" y="2539496"/>
                <a:ext cx="2831662" cy="367200"/>
                <a:chOff x="2500453" y="1274905"/>
                <a:chExt cx="2831662" cy="367200"/>
              </a:xfrm>
            </p:grpSpPr>
            <p:pic>
              <p:nvPicPr>
                <p:cNvPr id="111" name="Picture 4">
                  <a:extLst>
                    <a:ext uri="{FF2B5EF4-FFF2-40B4-BE49-F238E27FC236}">
                      <a16:creationId xmlns:a16="http://schemas.microsoft.com/office/drawing/2014/main" id="{10831D75-38E4-EB09-9600-0BD51F6BB53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23" t="43581" r="59826" b="39566"/>
                <a:stretch/>
              </p:blipFill>
              <p:spPr bwMode="auto">
                <a:xfrm>
                  <a:off x="2500453" y="1274905"/>
                  <a:ext cx="36000" cy="36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4F4E7A64-B022-C937-AA20-5570323E7FB1}"/>
                    </a:ext>
                  </a:extLst>
                </p:cNvPr>
                <p:cNvGrpSpPr/>
                <p:nvPr/>
              </p:nvGrpSpPr>
              <p:grpSpPr>
                <a:xfrm>
                  <a:off x="2536453" y="1287843"/>
                  <a:ext cx="2795662" cy="343894"/>
                  <a:chOff x="4774676" y="2919518"/>
                  <a:chExt cx="2734338" cy="336351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66CA6A73-B786-5165-6AD2-3102F26AD6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774676" y="2919518"/>
                    <a:ext cx="2734338" cy="336351"/>
                  </a:xfrm>
                  <a:prstGeom prst="rect">
                    <a:avLst/>
                  </a:prstGeom>
                  <a:gradFill flip="none" rotWithShape="1">
                    <a:gsLst>
                      <a:gs pos="59000">
                        <a:srgbClr val="1A1810">
                          <a:alpha val="70000"/>
                        </a:srgbClr>
                      </a:gs>
                      <a:gs pos="3000">
                        <a:srgbClr val="1A1810">
                          <a:alpha val="90000"/>
                        </a:srgbClr>
                      </a:gs>
                      <a:gs pos="100000">
                        <a:srgbClr val="1A181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15" name="직선 연결선 114">
                    <a:extLst>
                      <a:ext uri="{FF2B5EF4-FFF2-40B4-BE49-F238E27FC236}">
                        <a16:creationId xmlns:a16="http://schemas.microsoft.com/office/drawing/2014/main" id="{A85BA55A-3D24-297C-3B45-90550B4B6F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3255869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115">
                    <a:extLst>
                      <a:ext uri="{FF2B5EF4-FFF2-40B4-BE49-F238E27FC236}">
                        <a16:creationId xmlns:a16="http://schemas.microsoft.com/office/drawing/2014/main" id="{2CD6E9FC-7FA2-2324-0F23-051A560D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2919518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16AD2FD-2D21-C430-DBF8-D5AFCB8E7EE6}"/>
                    </a:ext>
                  </a:extLst>
                </p:cNvPr>
                <p:cNvSpPr txBox="1"/>
                <p:nvPr/>
              </p:nvSpPr>
              <p:spPr>
                <a:xfrm>
                  <a:off x="2554184" y="1328985"/>
                  <a:ext cx="760144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‘</a:t>
                  </a:r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전회</a:t>
                  </a:r>
                  <a:r>
                    <a:rPr lang="en-US" altLang="ko-KR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’ </a:t>
                  </a:r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란</a:t>
                  </a:r>
                  <a:r>
                    <a:rPr lang="en-US" altLang="ko-KR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?</a:t>
                  </a:r>
                  <a:endPara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endParaRPr>
                </a:p>
              </p:txBody>
            </p:sp>
          </p:grp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B6BF6B1-672D-7513-E7CF-D1251AE60587}"/>
                </a:ext>
              </a:extLst>
            </p:cNvPr>
            <p:cNvGrpSpPr/>
            <p:nvPr/>
          </p:nvGrpSpPr>
          <p:grpSpPr>
            <a:xfrm>
              <a:off x="1991018" y="4124931"/>
              <a:ext cx="5565356" cy="1032467"/>
              <a:chOff x="2005200" y="4204555"/>
              <a:chExt cx="5565356" cy="103246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3A2C5-FC17-CDE0-EEAE-3E7ACABB7FC5}"/>
                  </a:ext>
                </a:extLst>
              </p:cNvPr>
              <p:cNvSpPr txBox="1"/>
              <p:nvPr/>
            </p:nvSpPr>
            <p:spPr>
              <a:xfrm>
                <a:off x="2217809" y="4683024"/>
                <a:ext cx="5352747" cy="5539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전투 상황에서 유저의 전략적 선택을 유도합니다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.</a:t>
                </a:r>
              </a:p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endPara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무기와 전회의 조합마다 다양한 전투 경험을 제공하여 반복 플레이의 지루함을 덜어줍니다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.</a:t>
                </a: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7111A2E-B8E4-F431-67EC-044CD4A42A74}"/>
                  </a:ext>
                </a:extLst>
              </p:cNvPr>
              <p:cNvGrpSpPr/>
              <p:nvPr/>
            </p:nvGrpSpPr>
            <p:grpSpPr>
              <a:xfrm>
                <a:off x="2005200" y="4204555"/>
                <a:ext cx="2831662" cy="367200"/>
                <a:chOff x="2500453" y="1274905"/>
                <a:chExt cx="2831662" cy="367200"/>
              </a:xfrm>
            </p:grpSpPr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4F87904E-7B29-4C03-97AF-056CAEAD81DC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23" t="43581" r="59826" b="39566"/>
                <a:stretch/>
              </p:blipFill>
              <p:spPr bwMode="auto">
                <a:xfrm>
                  <a:off x="2500453" y="1274905"/>
                  <a:ext cx="36000" cy="36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A11E501F-8EF7-EA60-9484-02975461BC85}"/>
                    </a:ext>
                  </a:extLst>
                </p:cNvPr>
                <p:cNvGrpSpPr/>
                <p:nvPr/>
              </p:nvGrpSpPr>
              <p:grpSpPr>
                <a:xfrm>
                  <a:off x="2536453" y="1287843"/>
                  <a:ext cx="2795662" cy="343894"/>
                  <a:chOff x="4774676" y="2919518"/>
                  <a:chExt cx="2734338" cy="33635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2742A239-408E-5BBF-97A8-02E735D15B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774676" y="2919518"/>
                    <a:ext cx="2734338" cy="336351"/>
                  </a:xfrm>
                  <a:prstGeom prst="rect">
                    <a:avLst/>
                  </a:prstGeom>
                  <a:gradFill flip="none" rotWithShape="1">
                    <a:gsLst>
                      <a:gs pos="59000">
                        <a:srgbClr val="1A1810">
                          <a:alpha val="70000"/>
                        </a:srgbClr>
                      </a:gs>
                      <a:gs pos="3000">
                        <a:srgbClr val="1A1810">
                          <a:alpha val="90000"/>
                        </a:srgbClr>
                      </a:gs>
                      <a:gs pos="100000">
                        <a:srgbClr val="1A181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8" name="직선 연결선 17">
                    <a:extLst>
                      <a:ext uri="{FF2B5EF4-FFF2-40B4-BE49-F238E27FC236}">
                        <a16:creationId xmlns:a16="http://schemas.microsoft.com/office/drawing/2014/main" id="{E48C635F-C8CF-249C-47F7-7999FE635C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3255869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연결선 18">
                    <a:extLst>
                      <a:ext uri="{FF2B5EF4-FFF2-40B4-BE49-F238E27FC236}">
                        <a16:creationId xmlns:a16="http://schemas.microsoft.com/office/drawing/2014/main" id="{376C0A39-8195-2260-A20D-0F411E9517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2919518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861849-BF9C-6481-1890-0A4FD7D4F550}"/>
                    </a:ext>
                  </a:extLst>
                </p:cNvPr>
                <p:cNvSpPr txBox="1"/>
                <p:nvPr/>
              </p:nvSpPr>
              <p:spPr>
                <a:xfrm>
                  <a:off x="2554184" y="1328985"/>
                  <a:ext cx="942887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기능 및 역할</a:t>
                  </a:r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CEAC94E-1C7A-6E4A-3FB1-18A21A399F1E}"/>
                </a:ext>
              </a:extLst>
            </p:cNvPr>
            <p:cNvGrpSpPr/>
            <p:nvPr/>
          </p:nvGrpSpPr>
          <p:grpSpPr>
            <a:xfrm>
              <a:off x="1992916" y="954061"/>
              <a:ext cx="5616246" cy="1049006"/>
              <a:chOff x="1992916" y="954061"/>
              <a:chExt cx="5616246" cy="1049006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A8938B3A-CC95-3846-9F36-E2F44F4D1768}"/>
                  </a:ext>
                </a:extLst>
              </p:cNvPr>
              <p:cNvGrpSpPr/>
              <p:nvPr/>
            </p:nvGrpSpPr>
            <p:grpSpPr>
              <a:xfrm>
                <a:off x="1992916" y="954061"/>
                <a:ext cx="5616246" cy="1049006"/>
                <a:chOff x="1992916" y="954061"/>
                <a:chExt cx="5616246" cy="1049006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C47FFD3E-E89D-6F0B-13FD-B8C0D5357208}"/>
                    </a:ext>
                  </a:extLst>
                </p:cNvPr>
                <p:cNvGrpSpPr/>
                <p:nvPr/>
              </p:nvGrpSpPr>
              <p:grpSpPr>
                <a:xfrm>
                  <a:off x="1992916" y="954061"/>
                  <a:ext cx="2831662" cy="367200"/>
                  <a:chOff x="2500453" y="1274905"/>
                  <a:chExt cx="2831662" cy="367200"/>
                </a:xfrm>
              </p:grpSpPr>
              <p:pic>
                <p:nvPicPr>
                  <p:cNvPr id="29" name="Picture 4">
                    <a:extLst>
                      <a:ext uri="{FF2B5EF4-FFF2-40B4-BE49-F238E27FC236}">
                        <a16:creationId xmlns:a16="http://schemas.microsoft.com/office/drawing/2014/main" id="{6C4CF741-1C9F-37AE-4554-0FCA785B1DAF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23" t="43581" r="59826" b="39566"/>
                  <a:stretch/>
                </p:blipFill>
                <p:spPr bwMode="auto">
                  <a:xfrm>
                    <a:off x="2500453" y="1274905"/>
                    <a:ext cx="36000" cy="367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6E2D85DA-EA92-51BE-FA74-4EE16C624B74}"/>
                      </a:ext>
                    </a:extLst>
                  </p:cNvPr>
                  <p:cNvGrpSpPr/>
                  <p:nvPr/>
                </p:nvGrpSpPr>
                <p:grpSpPr>
                  <a:xfrm>
                    <a:off x="2536453" y="1287843"/>
                    <a:ext cx="2795662" cy="343894"/>
                    <a:chOff x="4774676" y="2919518"/>
                    <a:chExt cx="2734338" cy="336351"/>
                  </a:xfrm>
                </p:grpSpPr>
                <p:sp>
                  <p:nvSpPr>
                    <p:cNvPr id="32" name="직사각형 31">
                      <a:extLst>
                        <a:ext uri="{FF2B5EF4-FFF2-40B4-BE49-F238E27FC236}">
                          <a16:creationId xmlns:a16="http://schemas.microsoft.com/office/drawing/2014/main" id="{19BB2CE0-F9D4-FA1A-83B2-C82ACA17D4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774676" y="2919518"/>
                      <a:ext cx="2734338" cy="336351"/>
                    </a:xfrm>
                    <a:prstGeom prst="rect">
                      <a:avLst/>
                    </a:prstGeom>
                    <a:gradFill flip="none" rotWithShape="1">
                      <a:gsLst>
                        <a:gs pos="59000">
                          <a:srgbClr val="1A1810">
                            <a:alpha val="70000"/>
                          </a:srgbClr>
                        </a:gs>
                        <a:gs pos="3000">
                          <a:srgbClr val="1A1810">
                            <a:alpha val="90000"/>
                          </a:srgbClr>
                        </a:gs>
                        <a:gs pos="100000">
                          <a:srgbClr val="1A1810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3" name="직선 연결선 32">
                      <a:extLst>
                        <a:ext uri="{FF2B5EF4-FFF2-40B4-BE49-F238E27FC236}">
                          <a16:creationId xmlns:a16="http://schemas.microsoft.com/office/drawing/2014/main" id="{2C923CBD-D1EB-BCAF-2E31-CB9E66F788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3255869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직선 연결선 33">
                      <a:extLst>
                        <a:ext uri="{FF2B5EF4-FFF2-40B4-BE49-F238E27FC236}">
                          <a16:creationId xmlns:a16="http://schemas.microsoft.com/office/drawing/2014/main" id="{8DF4B55E-3568-84EB-B5D5-E8595BD567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2919518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7CC5734-E9E5-9B5F-0C78-B474FAB53301}"/>
                      </a:ext>
                    </a:extLst>
                  </p:cNvPr>
                  <p:cNvSpPr txBox="1"/>
                  <p:nvPr/>
                </p:nvSpPr>
                <p:spPr>
                  <a:xfrm>
                    <a:off x="2554184" y="1328985"/>
                    <a:ext cx="75693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단어의 뜻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312A4AB-749F-0625-1E9D-8663E0614CD8}"/>
                    </a:ext>
                  </a:extLst>
                </p:cNvPr>
                <p:cNvGrpSpPr/>
                <p:nvPr/>
              </p:nvGrpSpPr>
              <p:grpSpPr>
                <a:xfrm>
                  <a:off x="2046647" y="1478879"/>
                  <a:ext cx="5562515" cy="524188"/>
                  <a:chOff x="2218168" y="1478879"/>
                  <a:chExt cx="5562515" cy="524188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E3EDE4F6-7C0B-8FBF-09C2-E400C57E9041}"/>
                      </a:ext>
                    </a:extLst>
                  </p:cNvPr>
                  <p:cNvSpPr txBox="1"/>
                  <p:nvPr/>
                </p:nvSpPr>
                <p:spPr>
                  <a:xfrm>
                    <a:off x="3844990" y="1602700"/>
                    <a:ext cx="3935693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>
                      <a:buClr>
                        <a:schemeClr val="bg1"/>
                      </a:buClr>
                      <a:buSzPct val="110000"/>
                    </a:pP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:   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전회는 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‘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전쟁의 재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’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라는 뜻으로 영어로는 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‘Ashes Of War’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입니다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7855795D-BB07-50D5-DF98-E5022039B450}"/>
                      </a:ext>
                    </a:extLst>
                  </p:cNvPr>
                  <p:cNvGrpSpPr/>
                  <p:nvPr/>
                </p:nvGrpSpPr>
                <p:grpSpPr>
                  <a:xfrm>
                    <a:off x="2218168" y="1478879"/>
                    <a:ext cx="1560695" cy="524188"/>
                    <a:chOff x="2218168" y="1511334"/>
                    <a:chExt cx="1560695" cy="524188"/>
                  </a:xfrm>
                </p:grpSpPr>
                <p:grpSp>
                  <p:nvGrpSpPr>
                    <p:cNvPr id="46" name="그룹 45">
                      <a:extLst>
                        <a:ext uri="{FF2B5EF4-FFF2-40B4-BE49-F238E27FC236}">
                          <a16:creationId xmlns:a16="http://schemas.microsoft.com/office/drawing/2014/main" id="{9FCCAD22-BB3A-7943-E696-7A6224ED41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7566" y="1511334"/>
                      <a:ext cx="521297" cy="524188"/>
                      <a:chOff x="3257566" y="1511334"/>
                      <a:chExt cx="521297" cy="524188"/>
                    </a:xfrm>
                  </p:grpSpPr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2F91A618-87A0-7C27-4B26-9AF54309C9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0503" y="1511334"/>
                        <a:ext cx="377026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ko-KR" altLang="en-US" sz="1600" dirty="0">
                            <a:solidFill>
                              <a:schemeClr val="bg1"/>
                            </a:solidFill>
                            <a:effectLst>
                              <a:glow rad="50800">
                                <a:srgbClr val="5F5E5A"/>
                              </a:glo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灰</a:t>
                        </a:r>
                        <a:endParaRPr lang="en-US" altLang="ko-KR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200CC2B1-070A-4BEA-E96B-FB3185B95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57566" y="1789301"/>
                        <a:ext cx="521297" cy="246221"/>
                      </a:xfrm>
                      <a:prstGeom prst="rect">
                        <a:avLst/>
                      </a:prstGeom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>
                          <a:buClr>
                            <a:schemeClr val="bg1"/>
                          </a:buClr>
                          <a:buSzPct val="110000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재 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‘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회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’</a:t>
                        </a:r>
                      </a:p>
                    </p:txBody>
                  </p:sp>
                </p:grpSp>
                <p:grpSp>
                  <p:nvGrpSpPr>
                    <p:cNvPr id="45" name="그룹 44">
                      <a:extLst>
                        <a:ext uri="{FF2B5EF4-FFF2-40B4-BE49-F238E27FC236}">
                          <a16:creationId xmlns:a16="http://schemas.microsoft.com/office/drawing/2014/main" id="{BB9D5E48-1D18-DB87-9C9A-5539C7D342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18168" y="1511334"/>
                      <a:ext cx="643125" cy="524188"/>
                      <a:chOff x="2218168" y="1511334"/>
                      <a:chExt cx="643125" cy="524188"/>
                    </a:xfrm>
                  </p:grpSpPr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0209C594-6FA6-BB46-50E7-30BE71154C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1217" y="1511334"/>
                        <a:ext cx="377026" cy="338554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ko-KR" altLang="en-US" sz="1600" dirty="0">
                            <a:solidFill>
                              <a:schemeClr val="bg1"/>
                            </a:solidFill>
                            <a:effectLst>
                              <a:glow rad="50800">
                                <a:srgbClr val="5F5E5A"/>
                              </a:glo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戰</a:t>
                        </a:r>
                        <a:endParaRPr lang="en-US" altLang="ko-KR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588E6938-1A75-331B-1A7E-65410361B8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18168" y="1789301"/>
                        <a:ext cx="643125" cy="246221"/>
                      </a:xfrm>
                      <a:prstGeom prst="rect">
                        <a:avLst/>
                      </a:prstGeom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>
                          <a:buClr>
                            <a:schemeClr val="bg1"/>
                          </a:buClr>
                          <a:buSzPct val="110000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싸움 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‘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전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’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8" name="십자형 7">
                <a:extLst>
                  <a:ext uri="{FF2B5EF4-FFF2-40B4-BE49-F238E27FC236}">
                    <a16:creationId xmlns:a16="http://schemas.microsoft.com/office/drawing/2014/main" id="{8BCA5D62-65C2-6DAA-10CE-C1792FFB404C}"/>
                  </a:ext>
                </a:extLst>
              </p:cNvPr>
              <p:cNvSpPr/>
              <p:nvPr/>
            </p:nvSpPr>
            <p:spPr>
              <a:xfrm>
                <a:off x="2759829" y="1638990"/>
                <a:ext cx="185634" cy="185634"/>
              </a:xfrm>
              <a:prstGeom prst="plus">
                <a:avLst>
                  <a:gd name="adj" fmla="val 39667"/>
                </a:avLst>
              </a:prstGeom>
              <a:solidFill>
                <a:srgbClr val="39382E"/>
              </a:solidFill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832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E79A7A-952F-3F21-8278-D58CC405969E}"/>
              </a:ext>
            </a:extLst>
          </p:cNvPr>
          <p:cNvGrpSpPr/>
          <p:nvPr/>
        </p:nvGrpSpPr>
        <p:grpSpPr>
          <a:xfrm>
            <a:off x="1992916" y="771065"/>
            <a:ext cx="6118393" cy="1362132"/>
            <a:chOff x="1992916" y="954061"/>
            <a:chExt cx="6118393" cy="13621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61EA6E-54F2-FBE8-0715-F37D90917C44}"/>
                </a:ext>
              </a:extLst>
            </p:cNvPr>
            <p:cNvSpPr txBox="1"/>
            <p:nvPr/>
          </p:nvSpPr>
          <p:spPr>
            <a:xfrm>
              <a:off x="2205525" y="1454419"/>
              <a:ext cx="5905784" cy="86177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유저는 다양한 방식으로 전회를 획득하며 게임 속 세계와 더 많은 상호작용을 하게 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이로 인해 오픈 월드에서의 탐험과 발견의 재미가 증가합니다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기본적으로 전회는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개만 보유할 수 있지만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전회 복제 시 동일한 전회를 여러 개 보유할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1C33AD-702F-170E-7730-D7D2B14AE3E8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380DF851-5051-2AEE-EB4C-9302F71C7FF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1A41BCB-3D01-FB98-FC46-98EF3FB9D757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883C8FB-29CC-9138-0E41-8468206EAF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89624D8-A7E2-7F9F-C021-A199A305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3E8137-F62F-E99C-98EF-3913DA6AA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04BC74-9D27-D04B-38B5-EA8FB78B98AE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획득 방법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C6F55-98A0-9631-DAA2-FF53F33FC4AF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B52CAC-C4A0-CF58-DF52-6D13ECF6B83D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C07C66-16F9-6508-2DD6-FE3CE748EE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D26C1D36-91DE-E39F-5705-CA5CB353A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AED41D-D63E-78F4-D5D9-BC7AD1581DCF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51195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획득 방법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7959C4-A263-59B6-F4B4-CBC073749624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E9D960-C44F-22E4-ABA4-59F5B92BE074}"/>
              </a:ext>
            </a:extLst>
          </p:cNvPr>
          <p:cNvGrpSpPr/>
          <p:nvPr/>
        </p:nvGrpSpPr>
        <p:grpSpPr>
          <a:xfrm>
            <a:off x="2284791" y="2238604"/>
            <a:ext cx="6979567" cy="4209890"/>
            <a:chOff x="2284791" y="2238604"/>
            <a:chExt cx="6979567" cy="420989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95B297E-1B2A-FD17-B170-D2A23AA7D578}"/>
                </a:ext>
              </a:extLst>
            </p:cNvPr>
            <p:cNvGrpSpPr/>
            <p:nvPr/>
          </p:nvGrpSpPr>
          <p:grpSpPr>
            <a:xfrm>
              <a:off x="2284791" y="2238604"/>
              <a:ext cx="2193768" cy="1998131"/>
              <a:chOff x="2284791" y="1958160"/>
              <a:chExt cx="2193768" cy="1998131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083CCB0B-1398-D3E9-E539-6F8165F5934A}"/>
                  </a:ext>
                </a:extLst>
              </p:cNvPr>
              <p:cNvGrpSpPr/>
              <p:nvPr/>
            </p:nvGrpSpPr>
            <p:grpSpPr>
              <a:xfrm>
                <a:off x="2284791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4FB5FBAB-0AEE-9091-6631-6EAEE73B77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25BA80BD-3B83-15C3-C43F-E883CC2ABB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3F9B219-98BC-1C16-77D3-A4749C9DDB91}"/>
                    </a:ext>
                  </a:extLst>
                </p:cNvPr>
                <p:cNvSpPr txBox="1"/>
                <p:nvPr/>
              </p:nvSpPr>
              <p:spPr>
                <a:xfrm>
                  <a:off x="9917556" y="1878679"/>
                  <a:ext cx="957314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 처치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A5270C94-16C6-1BD1-ABFC-9512B095E7EA}"/>
                  </a:ext>
                </a:extLst>
              </p:cNvPr>
              <p:cNvGrpSpPr/>
              <p:nvPr/>
            </p:nvGrpSpPr>
            <p:grpSpPr>
              <a:xfrm>
                <a:off x="2284791" y="3613059"/>
                <a:ext cx="2193767" cy="343232"/>
                <a:chOff x="2284791" y="3613059"/>
                <a:chExt cx="2193767" cy="343232"/>
              </a:xfrm>
            </p:grpSpPr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C9EA3926-3ADB-5F14-DE9C-41CB42CF36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9CF1A450-DEB8-0D84-DDA6-8F07C9130A1D}"/>
                    </a:ext>
                  </a:extLst>
                </p:cNvPr>
                <p:cNvSpPr txBox="1"/>
                <p:nvPr/>
              </p:nvSpPr>
              <p:spPr>
                <a:xfrm>
                  <a:off x="2657758" y="366156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2BB2FCF-B08F-30EB-CC38-2BD200ACD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64" t="22576" r="18561" b="17576"/>
              <a:stretch/>
            </p:blipFill>
            <p:spPr bwMode="auto">
              <a:xfrm>
                <a:off x="2425711" y="2398641"/>
                <a:ext cx="1911928" cy="107859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3C7C042-5FAE-C520-A894-67A543EC0BF8}"/>
                </a:ext>
              </a:extLst>
            </p:cNvPr>
            <p:cNvGrpSpPr/>
            <p:nvPr/>
          </p:nvGrpSpPr>
          <p:grpSpPr>
            <a:xfrm>
              <a:off x="4678978" y="2238604"/>
              <a:ext cx="2194353" cy="1998131"/>
              <a:chOff x="4851525" y="1958160"/>
              <a:chExt cx="2194353" cy="1998131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B18250AD-591E-2B22-8A13-5AAFB1DB0040}"/>
                  </a:ext>
                </a:extLst>
              </p:cNvPr>
              <p:cNvGrpSpPr/>
              <p:nvPr/>
            </p:nvGrpSpPr>
            <p:grpSpPr>
              <a:xfrm>
                <a:off x="4852110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7A1EB36A-A5BD-0865-44AE-FBF4A813FF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65C4DFEF-5F1D-1247-2323-A30C9F3C3A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7C46F54-7AF5-6553-12E1-9B55EB5EF006}"/>
                    </a:ext>
                  </a:extLst>
                </p:cNvPr>
                <p:cNvSpPr txBox="1"/>
                <p:nvPr/>
              </p:nvSpPr>
              <p:spPr>
                <a:xfrm>
                  <a:off x="10100298" y="1878679"/>
                  <a:ext cx="591829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적 처치</a:t>
                  </a:r>
                </a:p>
              </p:txBody>
            </p:sp>
          </p:grpSp>
          <p:pic>
            <p:nvPicPr>
              <p:cNvPr id="1030" name="Picture 6" descr="lion guardian 2 elden ring wiki guide">
                <a:extLst>
                  <a:ext uri="{FF2B5EF4-FFF2-40B4-BE49-F238E27FC236}">
                    <a16:creationId xmlns:a16="http://schemas.microsoft.com/office/drawing/2014/main" id="{F66FEFF4-9535-02CE-A08B-CCB57D6C5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58" t="22361" r="13767" b="9938"/>
              <a:stretch/>
            </p:blipFill>
            <p:spPr bwMode="auto">
              <a:xfrm>
                <a:off x="4987741" y="2447756"/>
                <a:ext cx="1922503" cy="100989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C78CD2A2-8D8F-5419-5376-5EB9D8548FBE}"/>
                  </a:ext>
                </a:extLst>
              </p:cNvPr>
              <p:cNvGrpSpPr/>
              <p:nvPr/>
            </p:nvGrpSpPr>
            <p:grpSpPr>
              <a:xfrm>
                <a:off x="4851525" y="3613059"/>
                <a:ext cx="2193767" cy="343232"/>
                <a:chOff x="4851525" y="3613059"/>
                <a:chExt cx="2193767" cy="343232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1B9ED39-CBA6-F555-97CB-105FF128AD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560F5F-0E6B-7270-5104-A85A5748FE45}"/>
                    </a:ext>
                  </a:extLst>
                </p:cNvPr>
                <p:cNvSpPr txBox="1"/>
                <p:nvPr/>
              </p:nvSpPr>
              <p:spPr>
                <a:xfrm>
                  <a:off x="5306245" y="3661565"/>
                  <a:ext cx="128432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몬스터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397CEB2-78A6-2A7A-A5E1-2C05161CB5E1}"/>
                </a:ext>
              </a:extLst>
            </p:cNvPr>
            <p:cNvGrpSpPr/>
            <p:nvPr/>
          </p:nvGrpSpPr>
          <p:grpSpPr>
            <a:xfrm>
              <a:off x="7070589" y="2238604"/>
              <a:ext cx="2193768" cy="1998131"/>
              <a:chOff x="7418257" y="1958160"/>
              <a:chExt cx="2193768" cy="199813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96D6C2A2-F4D7-D94E-2664-359DDCFA8700}"/>
                  </a:ext>
                </a:extLst>
              </p:cNvPr>
              <p:cNvGrpSpPr/>
              <p:nvPr/>
            </p:nvGrpSpPr>
            <p:grpSpPr>
              <a:xfrm>
                <a:off x="7418257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9FB7241B-5543-9911-137D-9CBC394FAC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E6D27184-13A9-4284-5C91-BDC74D9C5E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288A55EA-032E-70AA-48A3-CD8DFDAC349E}"/>
                    </a:ext>
                  </a:extLst>
                </p:cNvPr>
                <p:cNvSpPr txBox="1"/>
                <p:nvPr/>
              </p:nvSpPr>
              <p:spPr>
                <a:xfrm>
                  <a:off x="10182050" y="1878679"/>
                  <a:ext cx="42832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구매</a:t>
                  </a:r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D424C2B-9660-F77B-BDD4-DA99FFCA0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b="26831"/>
              <a:stretch/>
            </p:blipFill>
            <p:spPr>
              <a:xfrm>
                <a:off x="7562496" y="2351890"/>
                <a:ext cx="1905290" cy="1159502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EBA321D-A13B-5637-7E36-C9188089DE03}"/>
                  </a:ext>
                </a:extLst>
              </p:cNvPr>
              <p:cNvGrpSpPr/>
              <p:nvPr/>
            </p:nvGrpSpPr>
            <p:grpSpPr>
              <a:xfrm>
                <a:off x="7418257" y="3613059"/>
                <a:ext cx="2193767" cy="343232"/>
                <a:chOff x="7612989" y="3613059"/>
                <a:chExt cx="2193767" cy="343232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10585CD2-667D-52A8-4AD4-C2CBCCBAA6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39AC8C6-5568-3CF8-5B23-26B234D8E7AB}"/>
                    </a:ext>
                  </a:extLst>
                </p:cNvPr>
                <p:cNvSpPr txBox="1"/>
                <p:nvPr/>
              </p:nvSpPr>
              <p:spPr>
                <a:xfrm>
                  <a:off x="7871341" y="3661565"/>
                  <a:ext cx="167706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NPC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에게 구매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교환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가능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4EABD5D-988F-F8BE-BAEA-C726AA356936}"/>
                </a:ext>
              </a:extLst>
            </p:cNvPr>
            <p:cNvGrpSpPr/>
            <p:nvPr/>
          </p:nvGrpSpPr>
          <p:grpSpPr>
            <a:xfrm>
              <a:off x="2284791" y="4445070"/>
              <a:ext cx="2193769" cy="2003424"/>
              <a:chOff x="2284791" y="4359246"/>
              <a:chExt cx="2193769" cy="2003424"/>
            </a:xfrm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1157738F-253E-4C74-7D92-C13F189EA259}"/>
                  </a:ext>
                </a:extLst>
              </p:cNvPr>
              <p:cNvGrpSpPr/>
              <p:nvPr/>
            </p:nvGrpSpPr>
            <p:grpSpPr>
              <a:xfrm>
                <a:off x="2284792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8ADA00B7-9E79-F434-F767-B83A152DD3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CBD20147-CE27-9D11-D659-A61C5D7F09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6D00EF5B-83EA-4A38-F2B8-693208EEF1FA}"/>
                    </a:ext>
                  </a:extLst>
                </p:cNvPr>
                <p:cNvSpPr txBox="1"/>
                <p:nvPr/>
              </p:nvSpPr>
              <p:spPr>
                <a:xfrm>
                  <a:off x="10039384" y="1878679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보물 상자</a:t>
                  </a: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5052EE2-8F04-5CDA-2269-D47273D4101F}"/>
                  </a:ext>
                </a:extLst>
              </p:cNvPr>
              <p:cNvGrpSpPr/>
              <p:nvPr/>
            </p:nvGrpSpPr>
            <p:grpSpPr>
              <a:xfrm>
                <a:off x="2284791" y="6019438"/>
                <a:ext cx="2193767" cy="343232"/>
                <a:chOff x="2284791" y="6029829"/>
                <a:chExt cx="2193767" cy="343232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804BBB1-55CB-73FA-09C0-7653F6E91C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5B0E3B5-14D3-21FF-A200-0463637E9195}"/>
                    </a:ext>
                  </a:extLst>
                </p:cNvPr>
                <p:cNvSpPr txBox="1"/>
                <p:nvPr/>
              </p:nvSpPr>
              <p:spPr>
                <a:xfrm>
                  <a:off x="2657758" y="607833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보물 상자 오픈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F74C4E1-E967-F907-402D-389B7D23D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5213" y="4757936"/>
                <a:ext cx="1792927" cy="114958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24C6164-275A-F092-4576-8EFC9444B5D7}"/>
                </a:ext>
              </a:extLst>
            </p:cNvPr>
            <p:cNvGrpSpPr/>
            <p:nvPr/>
          </p:nvGrpSpPr>
          <p:grpSpPr>
            <a:xfrm>
              <a:off x="7070589" y="4445070"/>
              <a:ext cx="2193769" cy="2003424"/>
              <a:chOff x="7418257" y="4359246"/>
              <a:chExt cx="2193769" cy="2003424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703BD62-4147-D3F7-D7EA-B45B2A7EFF61}"/>
                  </a:ext>
                </a:extLst>
              </p:cNvPr>
              <p:cNvGrpSpPr/>
              <p:nvPr/>
            </p:nvGrpSpPr>
            <p:grpSpPr>
              <a:xfrm>
                <a:off x="7418258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B037094-7035-A600-C6DD-12934CBB55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C57DE6D0-5A75-4A91-B9D3-1CFA7A392BD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84D388-CE12-4982-14F9-5E3131AF9AE2}"/>
                    </a:ext>
                  </a:extLst>
                </p:cNvPr>
                <p:cNvSpPr txBox="1"/>
                <p:nvPr/>
              </p:nvSpPr>
              <p:spPr>
                <a:xfrm>
                  <a:off x="10182056" y="1878679"/>
                  <a:ext cx="42832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복제</a:t>
                  </a: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33921E6-CAC9-6667-E603-FDB8E53BF6D3}"/>
                  </a:ext>
                </a:extLst>
              </p:cNvPr>
              <p:cNvGrpSpPr/>
              <p:nvPr/>
            </p:nvGrpSpPr>
            <p:grpSpPr>
              <a:xfrm>
                <a:off x="7418257" y="6019438"/>
                <a:ext cx="2193767" cy="343232"/>
                <a:chOff x="7612989" y="6029829"/>
                <a:chExt cx="2193767" cy="34323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404E7A6F-2B6F-6523-80C6-D4419448C2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86AA327-38C2-A67A-7826-2DE528891AC8}"/>
                    </a:ext>
                  </a:extLst>
                </p:cNvPr>
                <p:cNvSpPr txBox="1"/>
                <p:nvPr/>
              </p:nvSpPr>
              <p:spPr>
                <a:xfrm>
                  <a:off x="7756726" y="6078335"/>
                  <a:ext cx="190629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상실의 전회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로 전회 복제 가능 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18142024-6C30-89BA-2FC2-A80D11C7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1494" y="4769311"/>
                <a:ext cx="1827297" cy="112683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43D52EF-F3E8-35F8-1826-76EEE77E9EC7}"/>
                </a:ext>
              </a:extLst>
            </p:cNvPr>
            <p:cNvGrpSpPr/>
            <p:nvPr/>
          </p:nvGrpSpPr>
          <p:grpSpPr>
            <a:xfrm>
              <a:off x="4678978" y="4445070"/>
              <a:ext cx="2194354" cy="2003424"/>
              <a:chOff x="4851525" y="4367166"/>
              <a:chExt cx="2194354" cy="2003424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CFAE91D-4A8C-C2DD-36B5-0BC0B77893D7}"/>
                  </a:ext>
                </a:extLst>
              </p:cNvPr>
              <p:cNvGrpSpPr/>
              <p:nvPr/>
            </p:nvGrpSpPr>
            <p:grpSpPr>
              <a:xfrm>
                <a:off x="4851525" y="6027358"/>
                <a:ext cx="2193767" cy="343232"/>
                <a:chOff x="4851525" y="6029829"/>
                <a:chExt cx="2193767" cy="343232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A54F9190-0545-BB5D-E07A-A74FC220D3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C5A6028-236D-CE0F-ADE8-C7F3744A57B3}"/>
                    </a:ext>
                  </a:extLst>
                </p:cNvPr>
                <p:cNvSpPr txBox="1"/>
                <p:nvPr/>
              </p:nvSpPr>
              <p:spPr>
                <a:xfrm>
                  <a:off x="5184417" y="6078335"/>
                  <a:ext cx="152798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전회가 부여된 무기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C197757-FD93-D169-3665-D1B98363F5A4}"/>
                  </a:ext>
                </a:extLst>
              </p:cNvPr>
              <p:cNvGrpSpPr/>
              <p:nvPr/>
            </p:nvGrpSpPr>
            <p:grpSpPr>
              <a:xfrm>
                <a:off x="4852111" y="4367166"/>
                <a:ext cx="2193768" cy="1654901"/>
                <a:chOff x="4852111" y="4367166"/>
                <a:chExt cx="2193768" cy="1654901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B290EDED-33D4-2BEA-7558-EEDFE61AFDA0}"/>
                    </a:ext>
                  </a:extLst>
                </p:cNvPr>
                <p:cNvGrpSpPr/>
                <p:nvPr/>
              </p:nvGrpSpPr>
              <p:grpSpPr>
                <a:xfrm>
                  <a:off x="4852111" y="4367166"/>
                  <a:ext cx="2193768" cy="1654901"/>
                  <a:chOff x="9299324" y="1849460"/>
                  <a:chExt cx="2193768" cy="1654901"/>
                </a:xfrm>
              </p:grpSpPr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C20B8766-06C1-2188-4CED-259D97C06C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9299325" y="2153971"/>
                    <a:ext cx="2193767" cy="1350390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2235EE06-ED4D-1488-59D0-A7E6E89113A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9299324" y="1849460"/>
                    <a:ext cx="2193767" cy="304658"/>
                  </a:xfrm>
                  <a:prstGeom prst="rect">
                    <a:avLst/>
                  </a:prstGeom>
                  <a:solidFill>
                    <a:srgbClr val="3D3B30">
                      <a:alpha val="8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1B68B57-435C-3C9F-04AB-640929A874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389" y="1878679"/>
                    <a:ext cx="71365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무기 획득</a:t>
                    </a:r>
                  </a:p>
                </p:txBody>
              </p:sp>
            </p:grpSp>
            <p:pic>
              <p:nvPicPr>
                <p:cNvPr id="29" name="그림 28" descr="텍스트, 공구, 친필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D63C251B-4DEC-E348-FB58-3FCA562CA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229" y="4789914"/>
                  <a:ext cx="1989532" cy="1113916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0165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6FC20BAD-6829-0922-D195-756DF7DF0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113631"/>
              </p:ext>
            </p:extLst>
          </p:nvPr>
        </p:nvGraphicFramePr>
        <p:xfrm>
          <a:off x="2329045" y="1297055"/>
          <a:ext cx="7709035" cy="1916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755">
                  <a:extLst>
                    <a:ext uri="{9D8B030D-6E8A-4147-A177-3AD203B41FA5}">
                      <a16:colId xmlns:a16="http://schemas.microsoft.com/office/drawing/2014/main" val="1083205814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354988">
                  <a:extLst>
                    <a:ext uri="{9D8B030D-6E8A-4147-A177-3AD203B41FA5}">
                      <a16:colId xmlns:a16="http://schemas.microsoft.com/office/drawing/2014/main" val="60763668"/>
                    </a:ext>
                  </a:extLst>
                </a:gridCol>
                <a:gridCol w="737972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9887198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799794786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863777136"/>
                    </a:ext>
                  </a:extLst>
                </a:gridCol>
              </a:tblGrid>
              <a:tr h="3107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아이콘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한글 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영문 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소모 </a:t>
                      </a:r>
                      <a:r>
                        <a:rPr lang="en-US" altLang="ko-KR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FP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기본 속성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부여 가능 속성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기본 </a:t>
                      </a:r>
                      <a:r>
                        <a:rPr lang="ko-KR" altLang="en-US" sz="1000" kern="1200" dirty="0" err="1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스탯</a:t>
                      </a:r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 보정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서리 밟기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Hoarfrost Stomp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냉기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중후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예리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상질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마력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냉기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지력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D</a:t>
                      </a:r>
                      <a:endParaRPr lang="ko-KR" altLang="en-US" dirty="0"/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09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위치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획득 방법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111180"/>
                  </a:ext>
                </a:extLst>
              </a:tr>
              <a:tr h="64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호수의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리에니에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축복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카리아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성관 정문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우측의 작은 호수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스카라베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처치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62003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4590C6B-EE29-4D0D-34BC-549662DE34D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FAB1A73-21A9-B691-32F2-B6328C4006F9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9C6DFCB-DE2B-02B4-06FE-2C09ABAC9B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AFB8A4D7-223D-D0A4-BA2C-2759B9F46A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8CB2188-C43C-9CC9-BB72-A3B5BB2FC3D7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308930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획득 방법 예시 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1) </a:t>
              </a:r>
              <a:r>
                <a:rPr lang="ko-KR" altLang="en-US" sz="16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스카라베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처치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8B14F3-0983-A4A9-C92A-82758FBC46AF}"/>
              </a:ext>
            </a:extLst>
          </p:cNvPr>
          <p:cNvGrpSpPr/>
          <p:nvPr/>
        </p:nvGrpSpPr>
        <p:grpSpPr>
          <a:xfrm>
            <a:off x="1992916" y="771065"/>
            <a:ext cx="2831662" cy="367200"/>
            <a:chOff x="2500453" y="1274905"/>
            <a:chExt cx="2831662" cy="367200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5BE47ED1-56CB-724A-E945-B511D01619B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A35CA5F-9480-F644-BD8C-613E508651DB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56C7E66-52E9-6C62-3E49-D918F52DB3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60A5A59-5D72-E67A-C5F2-907F392A1D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39D6AAC-9B0E-EB1A-B0F2-6AF9BC36C3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B8B67-983E-A2E2-EEB6-8FA2D4DFAE6D}"/>
                </a:ext>
              </a:extLst>
            </p:cNvPr>
            <p:cNvSpPr txBox="1"/>
            <p:nvPr/>
          </p:nvSpPr>
          <p:spPr>
            <a:xfrm>
              <a:off x="2554184" y="1328985"/>
              <a:ext cx="12506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전회 「서리 밟기」</a:t>
              </a:r>
            </a:p>
          </p:txBody>
        </p:sp>
      </p:grpSp>
      <p:pic>
        <p:nvPicPr>
          <p:cNvPr id="52" name="Picture 12" descr="전쟁의 재, 서리 밟기 엘든 링 위키 가이드 200px">
            <a:extLst>
              <a:ext uri="{FF2B5EF4-FFF2-40B4-BE49-F238E27FC236}">
                <a16:creationId xmlns:a16="http://schemas.microsoft.com/office/drawing/2014/main" id="{4297025D-A5CD-A45F-5E0C-29F2F1645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r="6960"/>
          <a:stretch/>
        </p:blipFill>
        <p:spPr bwMode="auto">
          <a:xfrm>
            <a:off x="2556415" y="1626191"/>
            <a:ext cx="1293166" cy="153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2C3B1AB-B890-8326-4D2B-98EAC9E8C9BC}"/>
              </a:ext>
            </a:extLst>
          </p:cNvPr>
          <p:cNvGrpSpPr/>
          <p:nvPr/>
        </p:nvGrpSpPr>
        <p:grpSpPr>
          <a:xfrm>
            <a:off x="2333331" y="3542496"/>
            <a:ext cx="2018983" cy="2917984"/>
            <a:chOff x="2329045" y="3824409"/>
            <a:chExt cx="1739333" cy="2513813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B27828D-01FA-A45B-016F-1C1E28954999}"/>
                </a:ext>
              </a:extLst>
            </p:cNvPr>
            <p:cNvGrpSpPr/>
            <p:nvPr/>
          </p:nvGrpSpPr>
          <p:grpSpPr>
            <a:xfrm>
              <a:off x="2329045" y="3824409"/>
              <a:ext cx="1739333" cy="2513813"/>
              <a:chOff x="1366882" y="1151842"/>
              <a:chExt cx="2025775" cy="292780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B6495F89-8617-B1C9-4014-45706E381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882" y="1151842"/>
                <a:ext cx="2025775" cy="2927800"/>
              </a:xfrm>
              <a:prstGeom prst="rect">
                <a:avLst/>
              </a:prstGeom>
              <a:ln>
                <a:solidFill>
                  <a:srgbClr val="5F5E5A"/>
                </a:solidFill>
              </a:ln>
            </p:spPr>
          </p:pic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A4BBF50D-79DD-85C9-A803-11C4CC029FD4}"/>
                  </a:ext>
                </a:extLst>
              </p:cNvPr>
              <p:cNvSpPr/>
              <p:nvPr/>
            </p:nvSpPr>
            <p:spPr>
              <a:xfrm>
                <a:off x="1366882" y="1151842"/>
                <a:ext cx="2025775" cy="2927800"/>
              </a:xfrm>
              <a:custGeom>
                <a:avLst/>
                <a:gdLst>
                  <a:gd name="connsiteX0" fmla="*/ 881165 w 2025775"/>
                  <a:gd name="connsiteY0" fmla="*/ 506138 h 2927800"/>
                  <a:gd name="connsiteX1" fmla="*/ 881165 w 2025775"/>
                  <a:gd name="connsiteY1" fmla="*/ 776110 h 2927800"/>
                  <a:gd name="connsiteX2" fmla="*/ 1229879 w 2025775"/>
                  <a:gd name="connsiteY2" fmla="*/ 776110 h 2927800"/>
                  <a:gd name="connsiteX3" fmla="*/ 1229879 w 2025775"/>
                  <a:gd name="connsiteY3" fmla="*/ 506138 h 2927800"/>
                  <a:gd name="connsiteX4" fmla="*/ 0 w 2025775"/>
                  <a:gd name="connsiteY4" fmla="*/ 0 h 2927800"/>
                  <a:gd name="connsiteX5" fmla="*/ 2025775 w 2025775"/>
                  <a:gd name="connsiteY5" fmla="*/ 0 h 2927800"/>
                  <a:gd name="connsiteX6" fmla="*/ 2025775 w 2025775"/>
                  <a:gd name="connsiteY6" fmla="*/ 2927800 h 2927800"/>
                  <a:gd name="connsiteX7" fmla="*/ 0 w 2025775"/>
                  <a:gd name="connsiteY7" fmla="*/ 2927800 h 292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5775" h="2927800">
                    <a:moveTo>
                      <a:pt x="881165" y="506138"/>
                    </a:moveTo>
                    <a:lnTo>
                      <a:pt x="881165" y="776110"/>
                    </a:lnTo>
                    <a:lnTo>
                      <a:pt x="1229879" y="776110"/>
                    </a:lnTo>
                    <a:lnTo>
                      <a:pt x="1229879" y="506138"/>
                    </a:lnTo>
                    <a:close/>
                    <a:moveTo>
                      <a:pt x="0" y="0"/>
                    </a:moveTo>
                    <a:lnTo>
                      <a:pt x="2025775" y="0"/>
                    </a:lnTo>
                    <a:lnTo>
                      <a:pt x="2025775" y="2927800"/>
                    </a:lnTo>
                    <a:lnTo>
                      <a:pt x="0" y="2927800"/>
                    </a:lnTo>
                    <a:close/>
                  </a:path>
                </a:pathLst>
              </a:custGeom>
              <a:solidFill>
                <a:schemeClr val="tx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C31485B-D1BE-158A-D544-6F3F58F67830}"/>
                </a:ext>
              </a:extLst>
            </p:cNvPr>
            <p:cNvSpPr/>
            <p:nvPr/>
          </p:nvSpPr>
          <p:spPr>
            <a:xfrm>
              <a:off x="3079422" y="4258980"/>
              <a:ext cx="299406" cy="23179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A754C756-A0D2-E4C1-B2B2-11C05D90DE5B}"/>
              </a:ext>
            </a:extLst>
          </p:cNvPr>
          <p:cNvCxnSpPr>
            <a:cxnSpLocks/>
            <a:stCxn id="105" idx="1"/>
          </p:cNvCxnSpPr>
          <p:nvPr/>
        </p:nvCxnSpPr>
        <p:spPr>
          <a:xfrm>
            <a:off x="3211542" y="4316004"/>
            <a:ext cx="1610755" cy="2138545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4604F39-94A9-0C33-10E3-94E8E0EAFE7C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3211542" y="3551597"/>
            <a:ext cx="1610755" cy="4953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8381B8D-9060-8446-482C-9BB5B789AF0F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3559086" y="3551597"/>
            <a:ext cx="5181054" cy="49534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51D3D3C2-80C2-FB34-1480-65D67BF711F6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3559086" y="4316004"/>
            <a:ext cx="5181054" cy="2118497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692B254-B11B-CEE1-5EC2-A3ECC9DA2949}"/>
              </a:ext>
            </a:extLst>
          </p:cNvPr>
          <p:cNvGrpSpPr/>
          <p:nvPr/>
        </p:nvGrpSpPr>
        <p:grpSpPr>
          <a:xfrm>
            <a:off x="4824578" y="3542496"/>
            <a:ext cx="3915562" cy="2912053"/>
            <a:chOff x="4419842" y="4053173"/>
            <a:chExt cx="2328996" cy="1732103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974512A4-2DC5-14D1-756B-8BF6E4B79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842" y="4053173"/>
              <a:ext cx="2328996" cy="1732103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F40B77C-03A6-DBD7-009B-B7DCAFCD0186}"/>
                </a:ext>
              </a:extLst>
            </p:cNvPr>
            <p:cNvSpPr txBox="1"/>
            <p:nvPr/>
          </p:nvSpPr>
          <p:spPr>
            <a:xfrm>
              <a:off x="4914242" y="5039742"/>
              <a:ext cx="499621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 err="1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카리아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성관 정문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1CB9FA2-A6A0-970F-7FF5-AF84B687EF2E}"/>
                </a:ext>
              </a:extLst>
            </p:cNvPr>
            <p:cNvSpPr txBox="1"/>
            <p:nvPr/>
          </p:nvSpPr>
          <p:spPr>
            <a:xfrm>
              <a:off x="5662237" y="4480832"/>
              <a:ext cx="282228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상층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E2AAB03-BF79-D82E-FAC1-EC8E3A5B4183}"/>
                </a:ext>
              </a:extLst>
            </p:cNvPr>
            <p:cNvSpPr txBox="1"/>
            <p:nvPr/>
          </p:nvSpPr>
          <p:spPr>
            <a:xfrm>
              <a:off x="4675026" y="4464676"/>
              <a:ext cx="282228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하층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5F07D1-25BB-F06D-C5F5-885C99755794}"/>
                </a:ext>
              </a:extLst>
            </p:cNvPr>
            <p:cNvSpPr txBox="1"/>
            <p:nvPr/>
          </p:nvSpPr>
          <p:spPr>
            <a:xfrm>
              <a:off x="6107658" y="5648014"/>
              <a:ext cx="282229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계곡 바닥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5BECDA29-F4AA-1B84-1434-16643C77F0D9}"/>
              </a:ext>
            </a:extLst>
          </p:cNvPr>
          <p:cNvSpPr txBox="1">
            <a:spLocks/>
          </p:cNvSpPr>
          <p:nvPr/>
        </p:nvSpPr>
        <p:spPr>
          <a:xfrm>
            <a:off x="2781378" y="5730103"/>
            <a:ext cx="1290738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호수의 </a:t>
            </a:r>
            <a:r>
              <a:rPr lang="ko-KR" altLang="en-US" sz="1200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리에니에</a:t>
            </a:r>
            <a:endParaRPr lang="ko-KR" altLang="en-US" sz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2E677E-8F5A-2877-5B55-CA2DA3F8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44" y="4729047"/>
            <a:ext cx="1333747" cy="1375168"/>
          </a:xfrm>
          <a:prstGeom prst="rect">
            <a:avLst/>
          </a:prstGeom>
          <a:noFill/>
          <a:effectLst>
            <a:glow rad="127000">
              <a:srgbClr val="3D3B3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D41A980-C3E5-7825-B4B8-D9ACEA947C49}"/>
              </a:ext>
            </a:extLst>
          </p:cNvPr>
          <p:cNvCxnSpPr>
            <a:stCxn id="46" idx="7"/>
          </p:cNvCxnSpPr>
          <p:nvPr/>
        </p:nvCxnSpPr>
        <p:spPr>
          <a:xfrm flipV="1">
            <a:off x="7983459" y="4820920"/>
            <a:ext cx="489981" cy="6101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96B3BD5-FD80-8AC1-BFF7-8CF459B9889F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8473440" y="4820920"/>
            <a:ext cx="75091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09BEB5C8-A9F4-561E-A9DE-25E396B875EF}"/>
              </a:ext>
            </a:extLst>
          </p:cNvPr>
          <p:cNvSpPr/>
          <p:nvPr/>
        </p:nvSpPr>
        <p:spPr>
          <a:xfrm>
            <a:off x="7899433" y="5416631"/>
            <a:ext cx="98443" cy="98443"/>
          </a:xfrm>
          <a:prstGeom prst="ellipse">
            <a:avLst/>
          </a:prstGeom>
          <a:solidFill>
            <a:srgbClr val="5F5E5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684A6D6-5556-9648-AD17-2ADF71952B10}"/>
              </a:ext>
            </a:extLst>
          </p:cNvPr>
          <p:cNvGrpSpPr/>
          <p:nvPr/>
        </p:nvGrpSpPr>
        <p:grpSpPr>
          <a:xfrm>
            <a:off x="9224355" y="4668591"/>
            <a:ext cx="1558431" cy="304658"/>
            <a:chOff x="9224355" y="4693864"/>
            <a:chExt cx="1558431" cy="304658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CFB49DA-E205-E057-2F0D-BF16C61B25A0}"/>
                </a:ext>
              </a:extLst>
            </p:cNvPr>
            <p:cNvSpPr>
              <a:spLocks/>
            </p:cNvSpPr>
            <p:nvPr/>
          </p:nvSpPr>
          <p:spPr>
            <a:xfrm>
              <a:off x="9224355" y="4693864"/>
              <a:ext cx="1558431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BA59D84-9C59-B5F0-B955-6D1742BA829D}"/>
                </a:ext>
              </a:extLst>
            </p:cNvPr>
            <p:cNvSpPr txBox="1"/>
            <p:nvPr/>
          </p:nvSpPr>
          <p:spPr>
            <a:xfrm>
              <a:off x="9303699" y="4723083"/>
              <a:ext cx="139974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「서리 밟기」 획득 위치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7A661D-3C6A-B497-01A0-A41613663FEB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2448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7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C110B0-4470-E58E-6218-6697BF69413A}"/>
              </a:ext>
            </a:extLst>
          </p:cNvPr>
          <p:cNvGrpSpPr/>
          <p:nvPr/>
        </p:nvGrpSpPr>
        <p:grpSpPr>
          <a:xfrm>
            <a:off x="1992916" y="771065"/>
            <a:ext cx="2831662" cy="367200"/>
            <a:chOff x="2500453" y="1274905"/>
            <a:chExt cx="2831662" cy="367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06F9D-E868-6271-468D-C002948BD0C5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8DB45FC-9200-065C-A001-04481B9C7625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6B93BF-FB0C-C01A-01AF-40CB5BCAB0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13C9A9B-7FB3-1F4D-1BF8-69D852959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5EF82DFF-538B-5C28-1D6A-98D9DEE555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31664D-54FD-3ACE-7AA2-401CD01B0C92}"/>
                </a:ext>
              </a:extLst>
            </p:cNvPr>
            <p:cNvSpPr txBox="1"/>
            <p:nvPr/>
          </p:nvSpPr>
          <p:spPr>
            <a:xfrm>
              <a:off x="2554184" y="1328985"/>
              <a:ext cx="13420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스카라베</a:t>
              </a:r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처치 방법</a:t>
              </a:r>
            </a:p>
          </p:txBody>
        </p:sp>
      </p:grpSp>
      <p:sp>
        <p:nvSpPr>
          <p:cNvPr id="1075" name="TextBox 1074">
            <a:extLst>
              <a:ext uri="{FF2B5EF4-FFF2-40B4-BE49-F238E27FC236}">
                <a16:creationId xmlns:a16="http://schemas.microsoft.com/office/drawing/2014/main" id="{94643E12-017B-2AF5-F93E-1CAAB8F31FA2}"/>
              </a:ext>
            </a:extLst>
          </p:cNvPr>
          <p:cNvSpPr txBox="1"/>
          <p:nvPr/>
        </p:nvSpPr>
        <p:spPr>
          <a:xfrm>
            <a:off x="2205525" y="1271423"/>
            <a:ext cx="5949064" cy="86177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「서리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밟기」를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드랍하는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투명하고 거대한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스카라베입니다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투명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모습이 보이지 않지만 빛나는 발자국을 남기며 이동하며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처치 시 모습이 드러납니다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발자국을 통해 위치를 예측하여 처치합니다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grpSp>
        <p:nvGrpSpPr>
          <p:cNvPr id="1309" name="그룹 1308">
            <a:extLst>
              <a:ext uri="{FF2B5EF4-FFF2-40B4-BE49-F238E27FC236}">
                <a16:creationId xmlns:a16="http://schemas.microsoft.com/office/drawing/2014/main" id="{6B10F487-D642-B9CE-1926-837CD435DDE0}"/>
              </a:ext>
            </a:extLst>
          </p:cNvPr>
          <p:cNvGrpSpPr/>
          <p:nvPr/>
        </p:nvGrpSpPr>
        <p:grpSpPr>
          <a:xfrm>
            <a:off x="2280425" y="2276722"/>
            <a:ext cx="9023180" cy="3556838"/>
            <a:chOff x="2280425" y="2491507"/>
            <a:chExt cx="9023180" cy="3556838"/>
          </a:xfrm>
        </p:grpSpPr>
        <p:grpSp>
          <p:nvGrpSpPr>
            <p:cNvPr id="1258" name="그룹 1257">
              <a:extLst>
                <a:ext uri="{FF2B5EF4-FFF2-40B4-BE49-F238E27FC236}">
                  <a16:creationId xmlns:a16="http://schemas.microsoft.com/office/drawing/2014/main" id="{63DC23E2-4A8F-FA1F-F067-BF2C00E9349A}"/>
                </a:ext>
              </a:extLst>
            </p:cNvPr>
            <p:cNvGrpSpPr/>
            <p:nvPr/>
          </p:nvGrpSpPr>
          <p:grpSpPr>
            <a:xfrm>
              <a:off x="2280425" y="2491507"/>
              <a:ext cx="2827476" cy="3541348"/>
              <a:chOff x="2280425" y="1982825"/>
              <a:chExt cx="2827476" cy="3541348"/>
            </a:xfrm>
          </p:grpSpPr>
          <p:grpSp>
            <p:nvGrpSpPr>
              <p:cNvPr id="1240" name="그룹 1239">
                <a:extLst>
                  <a:ext uri="{FF2B5EF4-FFF2-40B4-BE49-F238E27FC236}">
                    <a16:creationId xmlns:a16="http://schemas.microsoft.com/office/drawing/2014/main" id="{DBCA2EAF-7A6B-8A03-850D-3F6D1FD61045}"/>
                  </a:ext>
                </a:extLst>
              </p:cNvPr>
              <p:cNvGrpSpPr/>
              <p:nvPr/>
            </p:nvGrpSpPr>
            <p:grpSpPr>
              <a:xfrm>
                <a:off x="2280425" y="1982825"/>
                <a:ext cx="2827475" cy="304658"/>
                <a:chOff x="2280425" y="1982825"/>
                <a:chExt cx="2827475" cy="304658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9525D3DE-AABB-7E31-83F5-EF5C1F7410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1982825"/>
                  <a:ext cx="2827475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0" name="TextBox 1219">
                  <a:extLst>
                    <a:ext uri="{FF2B5EF4-FFF2-40B4-BE49-F238E27FC236}">
                      <a16:creationId xmlns:a16="http://schemas.microsoft.com/office/drawing/2014/main" id="{6A949E5E-EE42-8D6C-0F58-F281735D2711}"/>
                    </a:ext>
                  </a:extLst>
                </p:cNvPr>
                <p:cNvSpPr txBox="1"/>
                <p:nvPr/>
              </p:nvSpPr>
              <p:spPr>
                <a:xfrm>
                  <a:off x="3337334" y="2012044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이동 경로</a:t>
                  </a:r>
                </a:p>
              </p:txBody>
            </p:sp>
          </p:grpSp>
          <p:grpSp>
            <p:nvGrpSpPr>
              <p:cNvPr id="1257" name="그룹 1256">
                <a:extLst>
                  <a:ext uri="{FF2B5EF4-FFF2-40B4-BE49-F238E27FC236}">
                    <a16:creationId xmlns:a16="http://schemas.microsoft.com/office/drawing/2014/main" id="{26E6BF20-D959-D5C8-6398-337E98FB9849}"/>
                  </a:ext>
                </a:extLst>
              </p:cNvPr>
              <p:cNvGrpSpPr/>
              <p:nvPr/>
            </p:nvGrpSpPr>
            <p:grpSpPr>
              <a:xfrm>
                <a:off x="2280425" y="2287483"/>
                <a:ext cx="2827476" cy="2894117"/>
                <a:chOff x="2280969" y="2287483"/>
                <a:chExt cx="2827476" cy="2894117"/>
              </a:xfrm>
            </p:grpSpPr>
            <p:sp>
              <p:nvSpPr>
                <p:cNvPr id="1089" name="직사각형 1088">
                  <a:extLst>
                    <a:ext uri="{FF2B5EF4-FFF2-40B4-BE49-F238E27FC236}">
                      <a16:creationId xmlns:a16="http://schemas.microsoft.com/office/drawing/2014/main" id="{D26871B1-0DD3-07AA-812A-11B7CD7368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969" y="2287483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368B640E-EE22-208E-05F5-1DF805774468}"/>
                    </a:ext>
                  </a:extLst>
                </p:cNvPr>
                <p:cNvGrpSpPr/>
                <p:nvPr/>
              </p:nvGrpSpPr>
              <p:grpSpPr>
                <a:xfrm>
                  <a:off x="2413022" y="2436786"/>
                  <a:ext cx="2563371" cy="2595511"/>
                  <a:chOff x="2397774" y="2084687"/>
                  <a:chExt cx="2928756" cy="2965478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DF246ACB-68A0-4D1A-7AA4-B6DB4F79D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l="63490" t="45204" r="6845" b="14409"/>
                  <a:stretch/>
                </p:blipFill>
                <p:spPr>
                  <a:xfrm>
                    <a:off x="2397774" y="2084687"/>
                    <a:ext cx="2928756" cy="2965478"/>
                  </a:xfrm>
                  <a:prstGeom prst="rect">
                    <a:avLst/>
                  </a:prstGeom>
                  <a:ln w="19050">
                    <a:solidFill>
                      <a:schemeClr val="bg1"/>
                    </a:solidFill>
                  </a:ln>
                  <a:effectLst/>
                </p:spPr>
              </p:pic>
              <p:sp>
                <p:nvSpPr>
                  <p:cNvPr id="66" name="원호 65">
                    <a:extLst>
                      <a:ext uri="{FF2B5EF4-FFF2-40B4-BE49-F238E27FC236}">
                        <a16:creationId xmlns:a16="http://schemas.microsoft.com/office/drawing/2014/main" id="{8D284FF2-30C2-9B89-BAB0-6F9267E0559D}"/>
                      </a:ext>
                    </a:extLst>
                  </p:cNvPr>
                  <p:cNvSpPr/>
                  <p:nvPr/>
                </p:nvSpPr>
                <p:spPr>
                  <a:xfrm>
                    <a:off x="3751185" y="3077631"/>
                    <a:ext cx="590027" cy="570586"/>
                  </a:xfrm>
                  <a:custGeom>
                    <a:avLst/>
                    <a:gdLst>
                      <a:gd name="connsiteX0" fmla="*/ 93339 w 590027"/>
                      <a:gd name="connsiteY0" fmla="*/ 493513 h 570586"/>
                      <a:gd name="connsiteX1" fmla="*/ 61748 w 590027"/>
                      <a:gd name="connsiteY1" fmla="*/ 110632 h 570586"/>
                      <a:gd name="connsiteX2" fmla="*/ 436899 w 590027"/>
                      <a:gd name="connsiteY2" fmla="*/ 35161 h 570586"/>
                      <a:gd name="connsiteX3" fmla="*/ 295014 w 590027"/>
                      <a:gd name="connsiteY3" fmla="*/ 285293 h 570586"/>
                      <a:gd name="connsiteX4" fmla="*/ 93339 w 590027"/>
                      <a:gd name="connsiteY4" fmla="*/ 493513 h 570586"/>
                      <a:gd name="connsiteX0" fmla="*/ 93339 w 590027"/>
                      <a:gd name="connsiteY0" fmla="*/ 493513 h 570586"/>
                      <a:gd name="connsiteX1" fmla="*/ 61748 w 590027"/>
                      <a:gd name="connsiteY1" fmla="*/ 110632 h 570586"/>
                      <a:gd name="connsiteX2" fmla="*/ 436899 w 590027"/>
                      <a:gd name="connsiteY2" fmla="*/ 35161 h 570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90027" h="570586" stroke="0" extrusionOk="0">
                        <a:moveTo>
                          <a:pt x="93339" y="493513"/>
                        </a:moveTo>
                        <a:cubicBezTo>
                          <a:pt x="-37404" y="380764"/>
                          <a:pt x="-43545" y="231570"/>
                          <a:pt x="61748" y="110632"/>
                        </a:cubicBezTo>
                        <a:cubicBezTo>
                          <a:pt x="159193" y="1487"/>
                          <a:pt x="285238" y="-31552"/>
                          <a:pt x="436899" y="35161"/>
                        </a:cubicBezTo>
                        <a:cubicBezTo>
                          <a:pt x="370854" y="132011"/>
                          <a:pt x="312511" y="235421"/>
                          <a:pt x="295014" y="285293"/>
                        </a:cubicBezTo>
                        <a:cubicBezTo>
                          <a:pt x="200801" y="354593"/>
                          <a:pt x="152579" y="398099"/>
                          <a:pt x="93339" y="493513"/>
                        </a:cubicBezTo>
                        <a:close/>
                      </a:path>
                      <a:path w="590027" h="570586" fill="none" extrusionOk="0">
                        <a:moveTo>
                          <a:pt x="93339" y="493513"/>
                        </a:moveTo>
                        <a:cubicBezTo>
                          <a:pt x="-18478" y="386032"/>
                          <a:pt x="-47298" y="249059"/>
                          <a:pt x="61748" y="110632"/>
                        </a:cubicBezTo>
                        <a:cubicBezTo>
                          <a:pt x="156490" y="2980"/>
                          <a:pt x="324119" y="-28856"/>
                          <a:pt x="436899" y="35161"/>
                        </a:cubicBezTo>
                      </a:path>
                      <a:path w="590027" h="570586" fill="none" stroke="0" extrusionOk="0">
                        <a:moveTo>
                          <a:pt x="93339" y="493513"/>
                        </a:moveTo>
                        <a:cubicBezTo>
                          <a:pt x="7825" y="395916"/>
                          <a:pt x="-22323" y="208255"/>
                          <a:pt x="61748" y="110632"/>
                        </a:cubicBezTo>
                        <a:cubicBezTo>
                          <a:pt x="130522" y="-3397"/>
                          <a:pt x="307787" y="-30553"/>
                          <a:pt x="436899" y="35161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prstDash val="sysDot"/>
                    <a:headEnd type="none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prstGeom prst="arc">
                            <a:avLst>
                              <a:gd name="adj1" fmla="val 8045102"/>
                              <a:gd name="adj2" fmla="val 17973831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7" name="직선 화살표 연결선 66">
                    <a:extLst>
                      <a:ext uri="{FF2B5EF4-FFF2-40B4-BE49-F238E27FC236}">
                        <a16:creationId xmlns:a16="http://schemas.microsoft.com/office/drawing/2014/main" id="{2888BA8A-B60A-32BF-CE27-66CC9535754B}"/>
                      </a:ext>
                    </a:extLst>
                  </p:cNvPr>
                  <p:cNvCxnSpPr>
                    <a:cxnSpLocks/>
                    <a:stCxn id="66" idx="0"/>
                    <a:endCxn id="68" idx="2"/>
                  </p:cNvCxnSpPr>
                  <p:nvPr/>
                </p:nvCxnSpPr>
                <p:spPr>
                  <a:xfrm>
                    <a:off x="3844525" y="3571144"/>
                    <a:ext cx="342251" cy="35431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원호 67">
                    <a:extLst>
                      <a:ext uri="{FF2B5EF4-FFF2-40B4-BE49-F238E27FC236}">
                        <a16:creationId xmlns:a16="http://schemas.microsoft.com/office/drawing/2014/main" id="{4EDB4312-99BC-52F2-B37D-510D3B8956CB}"/>
                      </a:ext>
                    </a:extLst>
                  </p:cNvPr>
                  <p:cNvSpPr/>
                  <p:nvPr/>
                </p:nvSpPr>
                <p:spPr>
                  <a:xfrm rot="13909394" flipV="1">
                    <a:off x="3773171" y="3806710"/>
                    <a:ext cx="324492" cy="652315"/>
                  </a:xfrm>
                  <a:custGeom>
                    <a:avLst/>
                    <a:gdLst>
                      <a:gd name="connsiteX0" fmla="*/ 7884 w 324492"/>
                      <a:gd name="connsiteY0" fmla="*/ 426593 h 652315"/>
                      <a:gd name="connsiteX1" fmla="*/ 5906 w 324492"/>
                      <a:gd name="connsiteY1" fmla="*/ 238959 h 652315"/>
                      <a:gd name="connsiteX2" fmla="*/ 169929 w 324492"/>
                      <a:gd name="connsiteY2" fmla="*/ 365 h 652315"/>
                      <a:gd name="connsiteX3" fmla="*/ 162246 w 324492"/>
                      <a:gd name="connsiteY3" fmla="*/ 326158 h 652315"/>
                      <a:gd name="connsiteX4" fmla="*/ 7884 w 324492"/>
                      <a:gd name="connsiteY4" fmla="*/ 426593 h 652315"/>
                      <a:gd name="connsiteX0" fmla="*/ 7884 w 324492"/>
                      <a:gd name="connsiteY0" fmla="*/ 426593 h 652315"/>
                      <a:gd name="connsiteX1" fmla="*/ 5906 w 324492"/>
                      <a:gd name="connsiteY1" fmla="*/ 238959 h 652315"/>
                      <a:gd name="connsiteX2" fmla="*/ 169929 w 324492"/>
                      <a:gd name="connsiteY2" fmla="*/ 365 h 652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4492" h="652315" stroke="0" extrusionOk="0">
                        <a:moveTo>
                          <a:pt x="7884" y="426593"/>
                        </a:moveTo>
                        <a:cubicBezTo>
                          <a:pt x="-275" y="366963"/>
                          <a:pt x="-6935" y="310631"/>
                          <a:pt x="5906" y="238959"/>
                        </a:cubicBezTo>
                        <a:cubicBezTo>
                          <a:pt x="30462" y="100041"/>
                          <a:pt x="99679" y="-17948"/>
                          <a:pt x="169929" y="365"/>
                        </a:cubicBezTo>
                        <a:cubicBezTo>
                          <a:pt x="159006" y="153433"/>
                          <a:pt x="178900" y="290400"/>
                          <a:pt x="162246" y="326158"/>
                        </a:cubicBezTo>
                        <a:cubicBezTo>
                          <a:pt x="100972" y="365762"/>
                          <a:pt x="31965" y="406236"/>
                          <a:pt x="7884" y="426593"/>
                        </a:cubicBezTo>
                        <a:close/>
                      </a:path>
                      <a:path w="324492" h="652315" fill="none" extrusionOk="0">
                        <a:moveTo>
                          <a:pt x="7884" y="426593"/>
                        </a:moveTo>
                        <a:cubicBezTo>
                          <a:pt x="-1742" y="364973"/>
                          <a:pt x="-8409" y="302016"/>
                          <a:pt x="5906" y="238959"/>
                        </a:cubicBezTo>
                        <a:cubicBezTo>
                          <a:pt x="28880" y="94583"/>
                          <a:pt x="104526" y="-6389"/>
                          <a:pt x="169929" y="365"/>
                        </a:cubicBezTo>
                      </a:path>
                      <a:path w="324492" h="652315" fill="none" stroke="0" extrusionOk="0">
                        <a:moveTo>
                          <a:pt x="7884" y="426593"/>
                        </a:moveTo>
                        <a:cubicBezTo>
                          <a:pt x="34" y="356791"/>
                          <a:pt x="8409" y="302762"/>
                          <a:pt x="5906" y="238959"/>
                        </a:cubicBezTo>
                        <a:cubicBezTo>
                          <a:pt x="20583" y="97158"/>
                          <a:pt x="94525" y="-8415"/>
                          <a:pt x="169929" y="365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prstDash val="sysDot"/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1011431495">
                          <a:prstGeom prst="arc">
                            <a:avLst>
                              <a:gd name="adj1" fmla="val 8816995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원호 68">
                    <a:extLst>
                      <a:ext uri="{FF2B5EF4-FFF2-40B4-BE49-F238E27FC236}">
                        <a16:creationId xmlns:a16="http://schemas.microsoft.com/office/drawing/2014/main" id="{F04897FC-C6A2-8556-E35D-35B887855626}"/>
                      </a:ext>
                    </a:extLst>
                  </p:cNvPr>
                  <p:cNvSpPr/>
                  <p:nvPr/>
                </p:nvSpPr>
                <p:spPr>
                  <a:xfrm rot="557424" flipV="1">
                    <a:off x="3395300" y="3673667"/>
                    <a:ext cx="927453" cy="617831"/>
                  </a:xfrm>
                  <a:custGeom>
                    <a:avLst/>
                    <a:gdLst>
                      <a:gd name="connsiteX0" fmla="*/ 169616 w 927453"/>
                      <a:gd name="connsiteY0" fmla="*/ 547751 h 617831"/>
                      <a:gd name="connsiteX1" fmla="*/ 90354 w 927453"/>
                      <a:gd name="connsiteY1" fmla="*/ 125709 h 617831"/>
                      <a:gd name="connsiteX2" fmla="*/ 471012 w 927453"/>
                      <a:gd name="connsiteY2" fmla="*/ 37 h 617831"/>
                      <a:gd name="connsiteX3" fmla="*/ 463727 w 927453"/>
                      <a:gd name="connsiteY3" fmla="*/ 308916 h 617831"/>
                      <a:gd name="connsiteX4" fmla="*/ 169616 w 927453"/>
                      <a:gd name="connsiteY4" fmla="*/ 547751 h 617831"/>
                      <a:gd name="connsiteX0" fmla="*/ 169616 w 927453"/>
                      <a:gd name="connsiteY0" fmla="*/ 547751 h 617831"/>
                      <a:gd name="connsiteX1" fmla="*/ 90354 w 927453"/>
                      <a:gd name="connsiteY1" fmla="*/ 125709 h 617831"/>
                      <a:gd name="connsiteX2" fmla="*/ 471012 w 927453"/>
                      <a:gd name="connsiteY2" fmla="*/ 37 h 61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27453" h="617831" stroke="0" extrusionOk="0">
                        <a:moveTo>
                          <a:pt x="169616" y="547751"/>
                        </a:moveTo>
                        <a:cubicBezTo>
                          <a:pt x="-54718" y="431908"/>
                          <a:pt x="-78315" y="272214"/>
                          <a:pt x="90354" y="125709"/>
                        </a:cubicBezTo>
                        <a:cubicBezTo>
                          <a:pt x="178162" y="37553"/>
                          <a:pt x="350568" y="2757"/>
                          <a:pt x="471012" y="37"/>
                        </a:cubicBezTo>
                        <a:cubicBezTo>
                          <a:pt x="454201" y="100717"/>
                          <a:pt x="439125" y="209772"/>
                          <a:pt x="463727" y="308916"/>
                        </a:cubicBezTo>
                        <a:cubicBezTo>
                          <a:pt x="338319" y="368318"/>
                          <a:pt x="212207" y="521594"/>
                          <a:pt x="169616" y="547751"/>
                        </a:cubicBezTo>
                        <a:close/>
                      </a:path>
                      <a:path w="927453" h="617831" fill="none" extrusionOk="0">
                        <a:moveTo>
                          <a:pt x="169616" y="547751"/>
                        </a:moveTo>
                        <a:cubicBezTo>
                          <a:pt x="-34138" y="442376"/>
                          <a:pt x="-44161" y="242973"/>
                          <a:pt x="90354" y="125709"/>
                        </a:cubicBezTo>
                        <a:cubicBezTo>
                          <a:pt x="205550" y="36296"/>
                          <a:pt x="322040" y="-5437"/>
                          <a:pt x="471012" y="37"/>
                        </a:cubicBezTo>
                      </a:path>
                      <a:path w="927453" h="617831" fill="none" stroke="0" extrusionOk="0">
                        <a:moveTo>
                          <a:pt x="169616" y="547751"/>
                        </a:moveTo>
                        <a:cubicBezTo>
                          <a:pt x="-53822" y="438187"/>
                          <a:pt x="-56834" y="292170"/>
                          <a:pt x="90354" y="125709"/>
                        </a:cubicBezTo>
                        <a:cubicBezTo>
                          <a:pt x="182301" y="44823"/>
                          <a:pt x="316523" y="-25867"/>
                          <a:pt x="471012" y="37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3841872309">
                          <a:prstGeom prst="arc">
                            <a:avLst>
                              <a:gd name="adj1" fmla="val 8455280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EEABA867-E2DA-4EAA-8A68-5CB5A6AA26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43198" y="3421523"/>
                    <a:ext cx="664474" cy="23874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원호 99">
                    <a:extLst>
                      <a:ext uri="{FF2B5EF4-FFF2-40B4-BE49-F238E27FC236}">
                        <a16:creationId xmlns:a16="http://schemas.microsoft.com/office/drawing/2014/main" id="{88CFF386-C5E9-D97D-1E5F-11741F7717CF}"/>
                      </a:ext>
                    </a:extLst>
                  </p:cNvPr>
                  <p:cNvSpPr/>
                  <p:nvPr/>
                </p:nvSpPr>
                <p:spPr>
                  <a:xfrm rot="19968706" flipH="1" flipV="1">
                    <a:off x="4130761" y="3127850"/>
                    <a:ext cx="290639" cy="292876"/>
                  </a:xfrm>
                  <a:custGeom>
                    <a:avLst/>
                    <a:gdLst>
                      <a:gd name="connsiteX0" fmla="*/ 64498 w 290639"/>
                      <a:gd name="connsiteY0" fmla="*/ 268138 h 292876"/>
                      <a:gd name="connsiteX1" fmla="*/ 6608 w 290639"/>
                      <a:gd name="connsiteY1" fmla="*/ 102782 h 292876"/>
                      <a:gd name="connsiteX2" fmla="*/ 148773 w 290639"/>
                      <a:gd name="connsiteY2" fmla="*/ 40 h 292876"/>
                      <a:gd name="connsiteX3" fmla="*/ 145320 w 290639"/>
                      <a:gd name="connsiteY3" fmla="*/ 146438 h 292876"/>
                      <a:gd name="connsiteX4" fmla="*/ 64498 w 290639"/>
                      <a:gd name="connsiteY4" fmla="*/ 268138 h 292876"/>
                      <a:gd name="connsiteX0" fmla="*/ 64498 w 290639"/>
                      <a:gd name="connsiteY0" fmla="*/ 268138 h 292876"/>
                      <a:gd name="connsiteX1" fmla="*/ 6608 w 290639"/>
                      <a:gd name="connsiteY1" fmla="*/ 102782 h 292876"/>
                      <a:gd name="connsiteX2" fmla="*/ 148773 w 290639"/>
                      <a:gd name="connsiteY2" fmla="*/ 40 h 292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39" h="292876" stroke="0" extrusionOk="0">
                        <a:moveTo>
                          <a:pt x="64498" y="268138"/>
                        </a:moveTo>
                        <a:cubicBezTo>
                          <a:pt x="685" y="237125"/>
                          <a:pt x="-14681" y="170434"/>
                          <a:pt x="6608" y="102782"/>
                        </a:cubicBezTo>
                        <a:cubicBezTo>
                          <a:pt x="24476" y="42307"/>
                          <a:pt x="86536" y="10059"/>
                          <a:pt x="148773" y="40"/>
                        </a:cubicBezTo>
                        <a:cubicBezTo>
                          <a:pt x="139324" y="23601"/>
                          <a:pt x="154796" y="103891"/>
                          <a:pt x="145320" y="146438"/>
                        </a:cubicBezTo>
                        <a:cubicBezTo>
                          <a:pt x="122156" y="191403"/>
                          <a:pt x="112932" y="213491"/>
                          <a:pt x="64498" y="268138"/>
                        </a:cubicBezTo>
                        <a:close/>
                      </a:path>
                      <a:path w="290639" h="292876" fill="none" extrusionOk="0">
                        <a:moveTo>
                          <a:pt x="64498" y="268138"/>
                        </a:moveTo>
                        <a:cubicBezTo>
                          <a:pt x="1737" y="236552"/>
                          <a:pt x="-12703" y="156896"/>
                          <a:pt x="6608" y="102782"/>
                        </a:cubicBezTo>
                        <a:cubicBezTo>
                          <a:pt x="22737" y="48957"/>
                          <a:pt x="83116" y="-10289"/>
                          <a:pt x="148773" y="40"/>
                        </a:cubicBezTo>
                      </a:path>
                      <a:path w="290639" h="292876" fill="none" stroke="0" extrusionOk="0">
                        <a:moveTo>
                          <a:pt x="64498" y="268138"/>
                        </a:moveTo>
                        <a:cubicBezTo>
                          <a:pt x="9889" y="227525"/>
                          <a:pt x="-22918" y="171366"/>
                          <a:pt x="6608" y="102782"/>
                        </a:cubicBezTo>
                        <a:cubicBezTo>
                          <a:pt x="24142" y="33340"/>
                          <a:pt x="77239" y="-9844"/>
                          <a:pt x="148773" y="40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594775291">
                          <a:prstGeom prst="arc">
                            <a:avLst>
                              <a:gd name="adj1" fmla="val 7415301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256" name="그룹 1255">
                <a:extLst>
                  <a:ext uri="{FF2B5EF4-FFF2-40B4-BE49-F238E27FC236}">
                    <a16:creationId xmlns:a16="http://schemas.microsoft.com/office/drawing/2014/main" id="{0F255A8C-BAFB-0B30-D373-6E4277F26E28}"/>
                  </a:ext>
                </a:extLst>
              </p:cNvPr>
              <p:cNvGrpSpPr/>
              <p:nvPr/>
            </p:nvGrpSpPr>
            <p:grpSpPr>
              <a:xfrm>
                <a:off x="2280425" y="5180941"/>
                <a:ext cx="2827475" cy="343232"/>
                <a:chOff x="2280425" y="5185797"/>
                <a:chExt cx="2827475" cy="343232"/>
              </a:xfrm>
            </p:grpSpPr>
            <p:sp>
              <p:nvSpPr>
                <p:cNvPr id="1253" name="직사각형 1252">
                  <a:extLst>
                    <a:ext uri="{FF2B5EF4-FFF2-40B4-BE49-F238E27FC236}">
                      <a16:creationId xmlns:a16="http://schemas.microsoft.com/office/drawing/2014/main" id="{BDC73E03-ED64-9826-29E0-F161A55AC4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5185797"/>
                  <a:ext cx="2827475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5" name="TextBox 1254">
                  <a:extLst>
                    <a:ext uri="{FF2B5EF4-FFF2-40B4-BE49-F238E27FC236}">
                      <a16:creationId xmlns:a16="http://schemas.microsoft.com/office/drawing/2014/main" id="{5D5D73A5-661A-01E4-73DD-221D7CC91BD5}"/>
                    </a:ext>
                  </a:extLst>
                </p:cNvPr>
                <p:cNvSpPr txBox="1"/>
                <p:nvPr/>
              </p:nvSpPr>
              <p:spPr>
                <a:xfrm>
                  <a:off x="2552901" y="5228632"/>
                  <a:ext cx="2282522" cy="257563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빨간 경로를 따라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8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자를 그리며 이동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1293" name="그룹 1292">
              <a:extLst>
                <a:ext uri="{FF2B5EF4-FFF2-40B4-BE49-F238E27FC236}">
                  <a16:creationId xmlns:a16="http://schemas.microsoft.com/office/drawing/2014/main" id="{55E83C17-E35C-2651-7171-57DA7DADBD42}"/>
                </a:ext>
              </a:extLst>
            </p:cNvPr>
            <p:cNvGrpSpPr/>
            <p:nvPr/>
          </p:nvGrpSpPr>
          <p:grpSpPr>
            <a:xfrm>
              <a:off x="5378277" y="2491507"/>
              <a:ext cx="2827476" cy="3541348"/>
              <a:chOff x="5330209" y="1982825"/>
              <a:chExt cx="2827476" cy="3541348"/>
            </a:xfrm>
          </p:grpSpPr>
          <p:grpSp>
            <p:nvGrpSpPr>
              <p:cNvPr id="1259" name="그룹 1258">
                <a:extLst>
                  <a:ext uri="{FF2B5EF4-FFF2-40B4-BE49-F238E27FC236}">
                    <a16:creationId xmlns:a16="http://schemas.microsoft.com/office/drawing/2014/main" id="{6A4589EB-8C2F-F197-A907-1FFED9DB7D96}"/>
                  </a:ext>
                </a:extLst>
              </p:cNvPr>
              <p:cNvGrpSpPr/>
              <p:nvPr/>
            </p:nvGrpSpPr>
            <p:grpSpPr>
              <a:xfrm>
                <a:off x="5330209" y="1982825"/>
                <a:ext cx="2827476" cy="3541348"/>
                <a:chOff x="2280425" y="1982825"/>
                <a:chExt cx="2827476" cy="3541348"/>
              </a:xfrm>
            </p:grpSpPr>
            <p:grpSp>
              <p:nvGrpSpPr>
                <p:cNvPr id="1260" name="그룹 1259">
                  <a:extLst>
                    <a:ext uri="{FF2B5EF4-FFF2-40B4-BE49-F238E27FC236}">
                      <a16:creationId xmlns:a16="http://schemas.microsoft.com/office/drawing/2014/main" id="{665C28B5-005A-63FE-9A3E-A5A578309C9A}"/>
                    </a:ext>
                  </a:extLst>
                </p:cNvPr>
                <p:cNvGrpSpPr/>
                <p:nvPr/>
              </p:nvGrpSpPr>
              <p:grpSpPr>
                <a:xfrm>
                  <a:off x="2280425" y="1982825"/>
                  <a:ext cx="2827475" cy="304658"/>
                  <a:chOff x="2280425" y="1982825"/>
                  <a:chExt cx="2827475" cy="304658"/>
                </a:xfrm>
              </p:grpSpPr>
              <p:sp>
                <p:nvSpPr>
                  <p:cNvPr id="1274" name="직사각형 1273">
                    <a:extLst>
                      <a:ext uri="{FF2B5EF4-FFF2-40B4-BE49-F238E27FC236}">
                        <a16:creationId xmlns:a16="http://schemas.microsoft.com/office/drawing/2014/main" id="{5A568584-66C6-44BE-65F5-BEB06FC42D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80425" y="1982825"/>
                    <a:ext cx="2827475" cy="304658"/>
                  </a:xfrm>
                  <a:prstGeom prst="rect">
                    <a:avLst/>
                  </a:prstGeom>
                  <a:solidFill>
                    <a:srgbClr val="3D3B30">
                      <a:alpha val="8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5" name="TextBox 1274">
                    <a:extLst>
                      <a:ext uri="{FF2B5EF4-FFF2-40B4-BE49-F238E27FC236}">
                        <a16:creationId xmlns:a16="http://schemas.microsoft.com/office/drawing/2014/main" id="{7EF178BF-3B24-B3BA-A280-361E9C03B9A8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420" y="2012044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발자국 예시</a:t>
                    </a:r>
                  </a:p>
                </p:txBody>
              </p:sp>
            </p:grpSp>
            <p:sp>
              <p:nvSpPr>
                <p:cNvPr id="1265" name="직사각형 1264">
                  <a:extLst>
                    <a:ext uri="{FF2B5EF4-FFF2-40B4-BE49-F238E27FC236}">
                      <a16:creationId xmlns:a16="http://schemas.microsoft.com/office/drawing/2014/main" id="{849967FC-EF02-09B0-7457-DF8D56BA9E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2287483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62" name="그룹 1261">
                  <a:extLst>
                    <a:ext uri="{FF2B5EF4-FFF2-40B4-BE49-F238E27FC236}">
                      <a16:creationId xmlns:a16="http://schemas.microsoft.com/office/drawing/2014/main" id="{840F504E-5BEE-4A51-7901-E4AEB2AEB6CB}"/>
                    </a:ext>
                  </a:extLst>
                </p:cNvPr>
                <p:cNvGrpSpPr/>
                <p:nvPr/>
              </p:nvGrpSpPr>
              <p:grpSpPr>
                <a:xfrm>
                  <a:off x="2280425" y="5180941"/>
                  <a:ext cx="2827475" cy="343232"/>
                  <a:chOff x="2280425" y="5185797"/>
                  <a:chExt cx="2827475" cy="343232"/>
                </a:xfrm>
              </p:grpSpPr>
              <p:sp>
                <p:nvSpPr>
                  <p:cNvPr id="1263" name="직사각형 1262">
                    <a:extLst>
                      <a:ext uri="{FF2B5EF4-FFF2-40B4-BE49-F238E27FC236}">
                        <a16:creationId xmlns:a16="http://schemas.microsoft.com/office/drawing/2014/main" id="{3E4627DF-4813-37F5-C592-413F95638B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80425" y="5185797"/>
                    <a:ext cx="2827475" cy="343232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4" name="TextBox 1263">
                    <a:extLst>
                      <a:ext uri="{FF2B5EF4-FFF2-40B4-BE49-F238E27FC236}">
                        <a16:creationId xmlns:a16="http://schemas.microsoft.com/office/drawing/2014/main" id="{5E0A904D-F8ED-36E1-F9DA-DCECD218A22C}"/>
                      </a:ext>
                    </a:extLst>
                  </p:cNvPr>
                  <p:cNvSpPr txBox="1"/>
                  <p:nvPr/>
                </p:nvSpPr>
                <p:spPr>
                  <a:xfrm>
                    <a:off x="2869259" y="5234303"/>
                    <a:ext cx="164981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하얗게 빛나는 발자국 형성</a:t>
                    </a:r>
                    <a:endPara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</p:grpSp>
          </p:grpSp>
          <p:pic>
            <p:nvPicPr>
              <p:cNvPr id="1069" name="그림 1068">
                <a:extLst>
                  <a:ext uri="{FF2B5EF4-FFF2-40B4-BE49-F238E27FC236}">
                    <a16:creationId xmlns:a16="http://schemas.microsoft.com/office/drawing/2014/main" id="{27496CD5-B67C-6D4B-A7DA-E29E33BEB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3750" r="8836"/>
              <a:stretch/>
            </p:blipFill>
            <p:spPr>
              <a:xfrm>
                <a:off x="5675790" y="2386600"/>
                <a:ext cx="2136315" cy="269588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308" name="그룹 1307">
              <a:extLst>
                <a:ext uri="{FF2B5EF4-FFF2-40B4-BE49-F238E27FC236}">
                  <a16:creationId xmlns:a16="http://schemas.microsoft.com/office/drawing/2014/main" id="{906844ED-E3C4-66D1-ED56-CD50555E3988}"/>
                </a:ext>
              </a:extLst>
            </p:cNvPr>
            <p:cNvGrpSpPr/>
            <p:nvPr/>
          </p:nvGrpSpPr>
          <p:grpSpPr>
            <a:xfrm>
              <a:off x="8476129" y="2506997"/>
              <a:ext cx="2827476" cy="3541348"/>
              <a:chOff x="8476129" y="2506997"/>
              <a:chExt cx="2827476" cy="3541348"/>
            </a:xfrm>
          </p:grpSpPr>
          <p:grpSp>
            <p:nvGrpSpPr>
              <p:cNvPr id="1277" name="그룹 1276">
                <a:extLst>
                  <a:ext uri="{FF2B5EF4-FFF2-40B4-BE49-F238E27FC236}">
                    <a16:creationId xmlns:a16="http://schemas.microsoft.com/office/drawing/2014/main" id="{D17B12F1-A15C-5F56-4EBD-B31EDD1E6FBD}"/>
                  </a:ext>
                </a:extLst>
              </p:cNvPr>
              <p:cNvGrpSpPr/>
              <p:nvPr/>
            </p:nvGrpSpPr>
            <p:grpSpPr>
              <a:xfrm>
                <a:off x="8476129" y="2506997"/>
                <a:ext cx="2827475" cy="304658"/>
                <a:chOff x="2280425" y="1982825"/>
                <a:chExt cx="2827475" cy="304658"/>
              </a:xfrm>
            </p:grpSpPr>
            <p:sp>
              <p:nvSpPr>
                <p:cNvPr id="1291" name="직사각형 1290">
                  <a:extLst>
                    <a:ext uri="{FF2B5EF4-FFF2-40B4-BE49-F238E27FC236}">
                      <a16:creationId xmlns:a16="http://schemas.microsoft.com/office/drawing/2014/main" id="{F3E9018E-ED62-2754-3ABF-BF4946101A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1982825"/>
                  <a:ext cx="2827475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2" name="TextBox 1291">
                  <a:extLst>
                    <a:ext uri="{FF2B5EF4-FFF2-40B4-BE49-F238E27FC236}">
                      <a16:creationId xmlns:a16="http://schemas.microsoft.com/office/drawing/2014/main" id="{DA44937E-2845-D8FE-BE3C-8DAB23430E2C}"/>
                    </a:ext>
                  </a:extLst>
                </p:cNvPr>
                <p:cNvSpPr txBox="1"/>
                <p:nvPr/>
              </p:nvSpPr>
              <p:spPr>
                <a:xfrm>
                  <a:off x="3480001" y="2012044"/>
                  <a:ext cx="42832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외형</a:t>
                  </a:r>
                </a:p>
              </p:txBody>
            </p:sp>
          </p:grpSp>
          <p:grpSp>
            <p:nvGrpSpPr>
              <p:cNvPr id="1279" name="그룹 1278">
                <a:extLst>
                  <a:ext uri="{FF2B5EF4-FFF2-40B4-BE49-F238E27FC236}">
                    <a16:creationId xmlns:a16="http://schemas.microsoft.com/office/drawing/2014/main" id="{A55EE340-CCF8-6E54-5B4F-6C61410627A4}"/>
                  </a:ext>
                </a:extLst>
              </p:cNvPr>
              <p:cNvGrpSpPr/>
              <p:nvPr/>
            </p:nvGrpSpPr>
            <p:grpSpPr>
              <a:xfrm>
                <a:off x="8476129" y="5705113"/>
                <a:ext cx="2827475" cy="343232"/>
                <a:chOff x="2280425" y="5185797"/>
                <a:chExt cx="2827475" cy="343232"/>
              </a:xfrm>
            </p:grpSpPr>
            <p:sp>
              <p:nvSpPr>
                <p:cNvPr id="1280" name="직사각형 1279">
                  <a:extLst>
                    <a:ext uri="{FF2B5EF4-FFF2-40B4-BE49-F238E27FC236}">
                      <a16:creationId xmlns:a16="http://schemas.microsoft.com/office/drawing/2014/main" id="{3CA873FA-DC03-94B4-A21E-FC1894A8B7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5185797"/>
                  <a:ext cx="2827475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1" name="TextBox 1280">
                  <a:extLst>
                    <a:ext uri="{FF2B5EF4-FFF2-40B4-BE49-F238E27FC236}">
                      <a16:creationId xmlns:a16="http://schemas.microsoft.com/office/drawing/2014/main" id="{A76D14D4-40A8-A8CC-0716-7C268E5E8C31}"/>
                    </a:ext>
                  </a:extLst>
                </p:cNvPr>
                <p:cNvSpPr txBox="1"/>
                <p:nvPr/>
              </p:nvSpPr>
              <p:spPr>
                <a:xfrm>
                  <a:off x="3011928" y="5234303"/>
                  <a:ext cx="136447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캐릭터와 비슷한 크기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1307" name="그룹 1306">
                <a:extLst>
                  <a:ext uri="{FF2B5EF4-FFF2-40B4-BE49-F238E27FC236}">
                    <a16:creationId xmlns:a16="http://schemas.microsoft.com/office/drawing/2014/main" id="{60D08B8D-C273-99F9-7F35-142D2115DC50}"/>
                  </a:ext>
                </a:extLst>
              </p:cNvPr>
              <p:cNvGrpSpPr/>
              <p:nvPr/>
            </p:nvGrpSpPr>
            <p:grpSpPr>
              <a:xfrm>
                <a:off x="8476129" y="2811655"/>
                <a:ext cx="2827476" cy="2894117"/>
                <a:chOff x="8476129" y="2811655"/>
                <a:chExt cx="2827476" cy="2894117"/>
              </a:xfrm>
            </p:grpSpPr>
            <p:sp>
              <p:nvSpPr>
                <p:cNvPr id="1282" name="직사각형 1281">
                  <a:extLst>
                    <a:ext uri="{FF2B5EF4-FFF2-40B4-BE49-F238E27FC236}">
                      <a16:creationId xmlns:a16="http://schemas.microsoft.com/office/drawing/2014/main" id="{2E0F4F29-10CA-886B-89F6-D973D04644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76129" y="2811655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06" name="그룹 1305">
                  <a:extLst>
                    <a:ext uri="{FF2B5EF4-FFF2-40B4-BE49-F238E27FC236}">
                      <a16:creationId xmlns:a16="http://schemas.microsoft.com/office/drawing/2014/main" id="{C4BC1881-9DC1-E3C9-DFB2-F5311CC6CB05}"/>
                    </a:ext>
                  </a:extLst>
                </p:cNvPr>
                <p:cNvGrpSpPr/>
                <p:nvPr/>
              </p:nvGrpSpPr>
              <p:grpSpPr>
                <a:xfrm>
                  <a:off x="8579842" y="3082606"/>
                  <a:ext cx="2620050" cy="2352215"/>
                  <a:chOff x="8743936" y="3069807"/>
                  <a:chExt cx="2416821" cy="2169761"/>
                </a:xfrm>
              </p:grpSpPr>
              <p:pic>
                <p:nvPicPr>
                  <p:cNvPr id="1170" name="Picture 6">
                    <a:extLst>
                      <a:ext uri="{FF2B5EF4-FFF2-40B4-BE49-F238E27FC236}">
                        <a16:creationId xmlns:a16="http://schemas.microsoft.com/office/drawing/2014/main" id="{60A5725E-9FAA-5DED-720A-5E03D2EB95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562" t="4573" r="28935" b="7252"/>
                  <a:stretch/>
                </p:blipFill>
                <p:spPr bwMode="auto">
                  <a:xfrm>
                    <a:off x="9304117" y="3069807"/>
                    <a:ext cx="1856640" cy="2169761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94" name="Picture 4">
                    <a:extLst>
                      <a:ext uri="{FF2B5EF4-FFF2-40B4-BE49-F238E27FC236}">
                        <a16:creationId xmlns:a16="http://schemas.microsoft.com/office/drawing/2014/main" id="{7F332786-FF74-27A1-4FF1-8F65CBA70E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75" t="3522" r="84032" b="71473"/>
                  <a:stretch/>
                </p:blipFill>
                <p:spPr bwMode="auto">
                  <a:xfrm>
                    <a:off x="8743936" y="4116805"/>
                    <a:ext cx="489037" cy="971013"/>
                  </a:xfrm>
                  <a:prstGeom prst="rect">
                    <a:avLst/>
                  </a:prstGeom>
                  <a:noFill/>
                  <a:effectLst>
                    <a:glow rad="63500">
                      <a:schemeClr val="bg1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302" name="직선 연결선 1301">
                    <a:extLst>
                      <a:ext uri="{FF2B5EF4-FFF2-40B4-BE49-F238E27FC236}">
                        <a16:creationId xmlns:a16="http://schemas.microsoft.com/office/drawing/2014/main" id="{0C3D9B2F-E56E-D476-9DF9-DECDEB4EC3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3911" y="4104543"/>
                    <a:ext cx="995955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5" name="직선 연결선 1304">
                    <a:extLst>
                      <a:ext uri="{FF2B5EF4-FFF2-40B4-BE49-F238E27FC236}">
                        <a16:creationId xmlns:a16="http://schemas.microsoft.com/office/drawing/2014/main" id="{58476B66-71B9-CECA-BAAD-2D7AD134FA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3911" y="5087818"/>
                    <a:ext cx="995955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14DB0D-D1A6-6752-F116-E6B1E5812693}"/>
              </a:ext>
            </a:extLst>
          </p:cNvPr>
          <p:cNvSpPr>
            <a:spLocks/>
          </p:cNvSpPr>
          <p:nvPr/>
        </p:nvSpPr>
        <p:spPr>
          <a:xfrm>
            <a:off x="11909965" y="3429000"/>
            <a:ext cx="46800" cy="2448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6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8</a:t>
            </a:fld>
            <a:r>
              <a:rPr lang="en-US" altLang="ko-KR"/>
              <a:t>/20</a:t>
            </a:r>
            <a:endParaRPr lang="ko-KR" altLang="en-US" dirty="0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E1EF9165-4F1E-8B6E-F608-FC252F141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29148"/>
              </p:ext>
            </p:extLst>
          </p:nvPr>
        </p:nvGraphicFramePr>
        <p:xfrm>
          <a:off x="2230461" y="2665405"/>
          <a:ext cx="50174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204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3383943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부여 방법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조건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대장장이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휴그와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상호작용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원탁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축복 활성화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숫돌 소도 보유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모든 축복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69132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FF8C48FB-8271-70A1-C1F1-7EE7D32A0FFF}"/>
              </a:ext>
            </a:extLst>
          </p:cNvPr>
          <p:cNvGrpSpPr/>
          <p:nvPr/>
        </p:nvGrpSpPr>
        <p:grpSpPr>
          <a:xfrm>
            <a:off x="1992916" y="954061"/>
            <a:ext cx="3811671" cy="1362132"/>
            <a:chOff x="1992916" y="954061"/>
            <a:chExt cx="3811671" cy="13621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7583F5-9510-8F8B-D32C-43A1AC202884}"/>
                </a:ext>
              </a:extLst>
            </p:cNvPr>
            <p:cNvSpPr txBox="1"/>
            <p:nvPr/>
          </p:nvSpPr>
          <p:spPr>
            <a:xfrm>
              <a:off x="2205525" y="1454419"/>
              <a:ext cx="359906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보유중인 전회를 무기에 부여합니다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 </a:t>
              </a: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특수한 아이템을 가지고 있으면 속성도 부여할 수 있습니다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부여하는 방법은 두가지 입니다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2158374-77CB-80F9-8394-94EF19A28B9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815DBAC6-D4DB-BF7F-D723-1B9F6E3E085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22B35C8-FDCC-1EDB-8825-0CEF998EDBF8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487F4771-8758-E81D-4EDC-0EB9ABF8F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6AE5459-9B11-F70D-73A5-6A0006A7D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0289C74-B4A7-5BB4-1E7C-9E4396226A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8632C6-909F-FCB0-C300-F4B50E03E3D3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A0EB121-3DF2-F033-A760-29D4D4D765F7}"/>
              </a:ext>
            </a:extLst>
          </p:cNvPr>
          <p:cNvSpPr txBox="1"/>
          <p:nvPr/>
        </p:nvSpPr>
        <p:spPr>
          <a:xfrm>
            <a:off x="3948093" y="3875590"/>
            <a:ext cx="3153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*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숫돌 소도는 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관문 앞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의 폐허에서 얻을 수 있습니다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7F7E35-7F40-0EEA-B8E4-081705D6CEC3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30EF294-83FA-77B5-7667-F123D456DD4A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EF1B882-8E72-A6B1-94CA-1B31AE159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F69069C-CDF5-1475-1AB3-3EB63BCA2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65AA98-63BD-6AD6-8F57-67A18DA70C3C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부여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73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9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8E9B232-DE65-1B00-5428-8AB067BA509D}"/>
              </a:ext>
            </a:extLst>
          </p:cNvPr>
          <p:cNvGrpSpPr/>
          <p:nvPr/>
        </p:nvGrpSpPr>
        <p:grpSpPr>
          <a:xfrm>
            <a:off x="1992916" y="604059"/>
            <a:ext cx="2831662" cy="746579"/>
            <a:chOff x="1992916" y="954061"/>
            <a:chExt cx="2831662" cy="74657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4821D1-0637-F817-29A0-26FDC5B37341}"/>
                </a:ext>
              </a:extLst>
            </p:cNvPr>
            <p:cNvSpPr txBox="1"/>
            <p:nvPr/>
          </p:nvSpPr>
          <p:spPr>
            <a:xfrm>
              <a:off x="2205525" y="1454419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원탁 이동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-&gt;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대장장이 </a:t>
              </a:r>
              <a:r>
                <a:rPr lang="ko-KR" altLang="en-US" sz="10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휴그와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상호작용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74ADCA0-A13A-5CF7-3CF3-4DA24462F4DB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44" name="Picture 4">
                <a:extLst>
                  <a:ext uri="{FF2B5EF4-FFF2-40B4-BE49-F238E27FC236}">
                    <a16:creationId xmlns:a16="http://schemas.microsoft.com/office/drawing/2014/main" id="{65E53637-36B3-5578-AC32-FAA3AD0AAA9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F46D797-A06C-1E24-754F-471850BC7D5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E4D01365-AE8A-AF9C-AEEF-4265AD49D4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4E0DE7AB-985E-859C-EF72-FC230A613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26C2FDB4-4BB6-F48A-DD7D-9C5BA600F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33-3F64-92DF-8E01-DF5AD8C2FC3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3484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부여 방법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1] NPC</a:t>
                </a:r>
                <a:endPara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5FA554-8C24-1E71-FBF4-CF1ADD4BAC7E}"/>
              </a:ext>
            </a:extLst>
          </p:cNvPr>
          <p:cNvGrpSpPr/>
          <p:nvPr/>
        </p:nvGrpSpPr>
        <p:grpSpPr>
          <a:xfrm>
            <a:off x="6436769" y="604059"/>
            <a:ext cx="2831662" cy="746579"/>
            <a:chOff x="1992916" y="954061"/>
            <a:chExt cx="2831662" cy="74657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BCF196-8442-5CAA-6CDC-55BC57A5E1E1}"/>
                </a:ext>
              </a:extLst>
            </p:cNvPr>
            <p:cNvSpPr txBox="1"/>
            <p:nvPr/>
          </p:nvSpPr>
          <p:spPr>
            <a:xfrm>
              <a:off x="2205525" y="1454419"/>
              <a:ext cx="2499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부여하는 방법은 두가지 입니다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0FDAE71-6961-0B4A-D043-FA2E931544B9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71" name="Picture 4">
                <a:extLst>
                  <a:ext uri="{FF2B5EF4-FFF2-40B4-BE49-F238E27FC236}">
                    <a16:creationId xmlns:a16="http://schemas.microsoft.com/office/drawing/2014/main" id="{D786D371-3989-663E-6474-03D16D18364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A3CC5F44-D34C-42FF-E2FA-9DDC1ABDACF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A2D62E9-79AD-FFA6-05C2-EBC5330C8F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E94675E8-9C62-4C3A-82B9-3FF851743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25FD2BA6-527D-8A59-6E6A-F93889116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DC1E14-C4EE-40F2-B530-DD1EC2E1C6DD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7508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부여 방법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2]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축복 활성화</a:t>
                </a: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8B4888-A056-6D92-4EB6-725BC8BE8C9D}"/>
              </a:ext>
            </a:extLst>
          </p:cNvPr>
          <p:cNvGrpSpPr/>
          <p:nvPr/>
        </p:nvGrpSpPr>
        <p:grpSpPr>
          <a:xfrm>
            <a:off x="1992916" y="2016299"/>
            <a:ext cx="2831662" cy="900468"/>
            <a:chOff x="1992916" y="954061"/>
            <a:chExt cx="2831662" cy="90046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28ED08-06EC-5334-C291-72764F60314D}"/>
                </a:ext>
              </a:extLst>
            </p:cNvPr>
            <p:cNvSpPr txBox="1"/>
            <p:nvPr/>
          </p:nvSpPr>
          <p:spPr>
            <a:xfrm>
              <a:off x="2205525" y="1454419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이미지로 표현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부여 까지 함께 표현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E81BBB7-9C90-2127-D35E-2CBA086C0E5E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94" name="Picture 4">
                <a:extLst>
                  <a:ext uri="{FF2B5EF4-FFF2-40B4-BE49-F238E27FC236}">
                    <a16:creationId xmlns:a16="http://schemas.microsoft.com/office/drawing/2014/main" id="{917EDD46-B991-1ABB-4AA0-1465EF5C7689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B0FF5EDA-F780-3309-B21B-09AD59136433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7968DD9B-30C0-05B9-7379-0A026258DC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261AF1A5-5A2C-15E1-73C9-6A3705EDF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B7A3E2B-E767-C9AA-9A9B-CFE80086E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E85BB45-807D-521B-813F-FDC11748CCC4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075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 과정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62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784</Words>
  <Application>Microsoft Office PowerPoint</Application>
  <PresentationFormat>와이드스크린</PresentationFormat>
  <Paragraphs>200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나눔고딕</vt:lpstr>
      <vt:lpstr>넥슨Lv1고딕</vt:lpstr>
      <vt:lpstr>넥슨Lv1고딕 Bold</vt:lpstr>
      <vt:lpstr>맑은 고딕</vt:lpstr>
      <vt:lpstr>빛의 계승자 Bold</vt:lpstr>
      <vt:lpstr>빛의 계승자 Regular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82</cp:revision>
  <dcterms:created xsi:type="dcterms:W3CDTF">2024-10-09T05:41:30Z</dcterms:created>
  <dcterms:modified xsi:type="dcterms:W3CDTF">2024-10-19T16:50:05Z</dcterms:modified>
</cp:coreProperties>
</file>